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6" r:id="rId5"/>
    <p:sldId id="290" r:id="rId6"/>
    <p:sldId id="280" r:id="rId7"/>
    <p:sldId id="282" r:id="rId8"/>
    <p:sldId id="289" r:id="rId9"/>
    <p:sldId id="274" r:id="rId10"/>
    <p:sldId id="281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10A"/>
    <a:srgbClr val="333145"/>
    <a:srgbClr val="343246"/>
    <a:srgbClr val="EFE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12" autoAdjust="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A544A-387A-46BE-8A60-47BE8B6DA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CC7A3-B3A3-4E8E-9C73-9593DFD51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15995-1428-4695-A20B-9DA98465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08510-0780-49EF-A6BF-F8155BF8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C2BDA-4B34-4724-A09B-E71564E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2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7013F-0564-4A37-9974-C239FED0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1CDC7-22D2-4E5F-ACEC-8F7C7802A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DEA92-F116-4D3C-BBC9-5BB545BC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F395-0B53-4E6F-89CB-2A3F5085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B0B902-429E-4958-86EC-C7371DE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25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CD22E-771D-43C2-A0C6-18ACE4A0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54C7C-89FD-4C1C-85AA-4AE725A42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9A5CB-916C-4350-939A-6143FDA0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BB4B7-5CFE-47C6-AA6D-42E9B21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64694-690E-44BB-B1EA-3B9541C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8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F4CD-62CF-4667-90E7-45A482D9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8C3FD-7527-4D96-A954-FDCCF1B9D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CEFF7-3F2A-4281-8D26-A6E35255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6586-10D6-428D-AA1D-0B4F913F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B8063-4BEF-44BB-83CD-5B056BF0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E36D-8BB9-4200-9BC6-A5E92830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9FF06-311A-47C0-B033-F119D7A1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12E17-0026-48DF-BF8F-F01CB7AD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74D6B-0A0C-44CE-A641-E586931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62868-FA97-4421-AD07-5D3F1237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1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AB192-504F-4EF2-B486-2171EFFE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CEE4E-5862-42E8-96A9-C0192CD0B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B08C3-ACE4-4265-A5C9-ADD079E3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EDCEC-CAC0-45CB-862E-10208E0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A72592-627E-4AED-96D2-1A15907E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CFEC6-0C64-466C-BFE1-0EE6F5AD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19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017DF-07B3-4945-B1C0-0506242C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923C9-CCFC-4F06-823B-73740472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91A2F-8B74-497C-9376-D1FF467C4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0A52F7-E5BB-481E-A6F4-5E3F3EB3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31AA2F-B3A6-4588-99E8-476AA820B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3ADD47-1423-4130-B629-303ADBB4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81E739-26C8-4949-AA77-7DCED66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769B02-23C3-45D5-A7AB-7150479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5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A1F7-7D00-487D-83D6-6719F17F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712FD-DEC3-4918-B831-7AA1D64E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AFC29A-91FA-4AB2-A26C-F40DC756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53F6CF-33A2-43A3-8B7D-319C3307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57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A86929-0CB1-4DBD-98F8-FE64A2C4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0651BF-BA84-43F4-88E2-077AD19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BFFF9-1FA7-4B97-9B97-1DA45249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9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5A10A-B5C6-4F98-840D-B82604C1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F033C-043C-4A6B-AF7E-768D83A3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90DFF-2B03-477B-B682-DFF2A154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BB88C-57C6-4B5C-BB8D-C2C4044D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3D3BB8-7005-4AAC-9CBA-9345427D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A85738-A6CC-4558-9586-12C7C8D7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18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CAE7-0279-451F-8380-B773BA68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5E29AF-D961-417E-838D-AD9B5393C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2013D-2273-4967-8069-FF0062DE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F1DC4F-0909-486D-9F6C-784FF671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278B1C-9531-41FA-A0EA-7B3DF8D8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0A0BC2-404F-4C96-9483-94BCF82C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60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209219-B4BF-4971-A158-4C9CFE23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A32A-EA23-4D02-A78C-E82367CB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0D722-A42A-46EA-A866-AA9DFCA60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EA504-7DEE-48C1-9B7E-43FA856F3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0D881-ACF4-4C04-9339-4B4874E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6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hyperlink" Target="http://estudiosindiano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useopedrodeosma.org/" TargetMode="External"/><Relationship Id="rId5" Type="http://schemas.openxmlformats.org/officeDocument/2006/relationships/hyperlink" Target="https://www.oei.es/historico/cultura2/peru/06.htm" TargetMode="External"/><Relationship Id="rId4" Type="http://schemas.openxmlformats.org/officeDocument/2006/relationships/hyperlink" Target="https://www.cultura.gob.pe/sites/default/files/paginternas/tablaarchivos/04/1manualqueespatrimonio.pdf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6C0BC929-4068-4BF7-98D5-56531B25346B}"/>
              </a:ext>
            </a:extLst>
          </p:cNvPr>
          <p:cNvGrpSpPr/>
          <p:nvPr/>
        </p:nvGrpSpPr>
        <p:grpSpPr>
          <a:xfrm>
            <a:off x="-1" y="0"/>
            <a:ext cx="12192000" cy="6909516"/>
            <a:chOff x="0" y="-51515"/>
            <a:chExt cx="12192000" cy="690951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5C9CD1D-486E-406F-B804-E09482118F5F}"/>
                </a:ext>
              </a:extLst>
            </p:cNvPr>
            <p:cNvGrpSpPr/>
            <p:nvPr/>
          </p:nvGrpSpPr>
          <p:grpSpPr>
            <a:xfrm>
              <a:off x="0" y="-51515"/>
              <a:ext cx="12192000" cy="1122363"/>
              <a:chOff x="0" y="0"/>
              <a:chExt cx="12192000" cy="1122363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7F3F77C-461F-43C1-8FBF-2DCB605C1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B8728805-F283-410E-9B73-4EA5BA9D28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29D9D69-8FC2-4501-B7AF-86DB05FD5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7AE9F8E-204A-4097-B207-A01696ADE2F2}"/>
                </a:ext>
              </a:extLst>
            </p:cNvPr>
            <p:cNvGrpSpPr/>
            <p:nvPr/>
          </p:nvGrpSpPr>
          <p:grpSpPr>
            <a:xfrm>
              <a:off x="0" y="1013261"/>
              <a:ext cx="12192000" cy="1122363"/>
              <a:chOff x="0" y="0"/>
              <a:chExt cx="12192000" cy="1122363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526CF09C-FC5A-45A7-9A01-C7B8DB017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AB2FB170-2448-47D9-9706-B06583935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313DCD79-E8A0-4913-A397-2E05DF3A79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52A2698-8A01-42AC-A6DE-6A1E90CE8243}"/>
                </a:ext>
              </a:extLst>
            </p:cNvPr>
            <p:cNvGrpSpPr/>
            <p:nvPr/>
          </p:nvGrpSpPr>
          <p:grpSpPr>
            <a:xfrm>
              <a:off x="0" y="2073903"/>
              <a:ext cx="12192000" cy="1122363"/>
              <a:chOff x="0" y="0"/>
              <a:chExt cx="12192000" cy="1122363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F2CD917-778E-4700-A84F-AC2478F5A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C6B2561-D367-477B-B4ED-395B665BD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D77C9F9-EAD2-4DB1-882D-60429B702C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5A23A63-4269-4910-B0C7-0D3CA52EE032}"/>
                </a:ext>
              </a:extLst>
            </p:cNvPr>
            <p:cNvGrpSpPr/>
            <p:nvPr/>
          </p:nvGrpSpPr>
          <p:grpSpPr>
            <a:xfrm>
              <a:off x="0" y="3138679"/>
              <a:ext cx="12192000" cy="1122363"/>
              <a:chOff x="0" y="0"/>
              <a:chExt cx="12192000" cy="1122363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DADDF49-C8B4-4A5A-ABB6-F5504B18F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E758B01-1CCE-4B6B-98AB-BD69F2AD42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B218A06-5E76-4BFC-9704-E001A0115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50F0D1A-A1BE-482A-BC69-64C830D83581}"/>
                </a:ext>
              </a:extLst>
            </p:cNvPr>
            <p:cNvGrpSpPr/>
            <p:nvPr/>
          </p:nvGrpSpPr>
          <p:grpSpPr>
            <a:xfrm>
              <a:off x="0" y="4224013"/>
              <a:ext cx="12192000" cy="1122363"/>
              <a:chOff x="0" y="0"/>
              <a:chExt cx="12192000" cy="1122363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B4863FB3-C595-40A6-A4F8-35DB7013D0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3762EBD0-22AC-406B-93D2-0EE45FBAA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634C141F-23BC-4939-A452-A0CB15544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E03BE16-A5FE-4FD2-8940-307EACF786E9}"/>
                </a:ext>
              </a:extLst>
            </p:cNvPr>
            <p:cNvGrpSpPr/>
            <p:nvPr/>
          </p:nvGrpSpPr>
          <p:grpSpPr>
            <a:xfrm>
              <a:off x="0" y="5318551"/>
              <a:ext cx="12192000" cy="1122363"/>
              <a:chOff x="0" y="0"/>
              <a:chExt cx="12192000" cy="1122363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86C9CF27-FDC9-4FCE-8D3A-D9BC1C6FC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D1790E23-06C7-47F4-9100-127347C97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C82CDEF8-25F5-4A2A-AD1B-1E86A95C8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E02569D9-4840-4B9E-9D64-49B10631E59C}"/>
                </a:ext>
              </a:extLst>
            </p:cNvPr>
            <p:cNvGrpSpPr/>
            <p:nvPr/>
          </p:nvGrpSpPr>
          <p:grpSpPr>
            <a:xfrm>
              <a:off x="0" y="6387331"/>
              <a:ext cx="12192000" cy="470670"/>
              <a:chOff x="0" y="6387331"/>
              <a:chExt cx="12192000" cy="470670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E175C58A-308E-4CC0-99F9-2F3551C81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0" y="6389398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BB73D07C-9A84-43AC-8255-960079E917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5179454" y="6389399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256B6C48-D6D8-4C5C-A665-8682E98B4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83357"/>
              <a:stretch/>
            </p:blipFill>
            <p:spPr>
              <a:xfrm>
                <a:off x="10358908" y="6387331"/>
                <a:ext cx="1833092" cy="470669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802" y="1792152"/>
            <a:ext cx="6922395" cy="2796084"/>
          </a:xfrm>
        </p:spPr>
        <p:txBody>
          <a:bodyPr>
            <a:noAutofit/>
          </a:bodyPr>
          <a:lstStyle/>
          <a:p>
            <a:r>
              <a:rPr lang="es-PE" sz="4800" dirty="0">
                <a:solidFill>
                  <a:srgbClr val="BE810A"/>
                </a:solidFill>
                <a:latin typeface="Gill Sans MT" panose="020B0502020104020203" pitchFamily="34" charset="0"/>
                <a:cs typeface="Hadassah Friedlaender" panose="020B0604020202020204" pitchFamily="18" charset="-79"/>
              </a:rPr>
              <a:t>¿SABES </a:t>
            </a:r>
            <a:r>
              <a:rPr lang="es-ES" sz="4800" dirty="0">
                <a:solidFill>
                  <a:srgbClr val="BE810A"/>
                </a:solidFill>
                <a:latin typeface="Gill Sans MT" panose="020B0502020104020203" pitchFamily="34" charset="0"/>
                <a:cs typeface="Hadassah Friedlaender" panose="020B0604020202020204" pitchFamily="18" charset="-79"/>
              </a:rPr>
              <a:t>QUE LAS OBRAS DE ARTE SON PARTE DE NUESTRO PATRIMONIO CULTURAL</a:t>
            </a:r>
            <a:r>
              <a:rPr lang="es-PE" sz="4800" dirty="0">
                <a:solidFill>
                  <a:srgbClr val="BE810A"/>
                </a:solidFill>
                <a:latin typeface="Gill Sans MT" panose="020B0502020104020203" pitchFamily="34" charset="0"/>
                <a:cs typeface="Hadassah Friedlaender" panose="020B0604020202020204" pitchFamily="18" charset="-79"/>
              </a:rPr>
              <a:t>?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C2035EE-7AE2-446D-BFE4-854A8810752D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AF27B7B-0B71-41C8-B620-73C28E2434B4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810126E-C33F-4CB0-9CB1-55870375F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F2628B0-556A-447F-A35F-8F39C388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5565CF5-DEC2-41DB-BB62-D425F109C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1" y="5997581"/>
            <a:ext cx="2475926" cy="5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57767-3A86-420F-8120-2A05286B0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34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635CECE-1130-4218-9A2F-0F324CF8F407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D5A7349-1349-4AA2-BD77-138798C9FA01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669C41B-ED14-4BB7-AACF-B5281075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862027-B7E8-4D23-88B0-FE5FCA2A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395551" y="467880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FUENTES Y ENLACES: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 txBox="1">
            <a:spLocks/>
          </p:cNvSpPr>
          <p:nvPr/>
        </p:nvSpPr>
        <p:spPr>
          <a:xfrm>
            <a:off x="413150" y="2054788"/>
            <a:ext cx="6922395" cy="2748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¿Qué es el patrimonio cultural? Ministerio de Cultura del Perú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4"/>
              </a:rPr>
              <a:t>https://www.cultura.gob.pe/sites/default/files/paginternas/tablaarchivos/04/1manualqueespatrimonio.pdf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Organización de Estados Iberoamericanos para la Educación, la Ciencia y la Cultura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. Patrimonio Cultural </a:t>
            </a:r>
            <a:r>
              <a:rPr lang="es-PE" sz="1400">
                <a:solidFill>
                  <a:srgbClr val="BE810A"/>
                </a:solidFill>
                <a:latin typeface="Gill Sans MT" panose="020B0502020104020203" pitchFamily="34" charset="0"/>
              </a:rPr>
              <a:t>del Perú </a:t>
            </a:r>
            <a:r>
              <a:rPr lang="es-PE" sz="1400">
                <a:solidFill>
                  <a:srgbClr val="BE810A"/>
                </a:solidFill>
                <a:latin typeface="Gill Sans MT" panose="020B0502020104020203" pitchFamily="34" charset="0"/>
                <a:hlinkClick r:id="rId5"/>
              </a:rPr>
              <a:t>https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5"/>
              </a:rPr>
              <a:t>://www.oei.es/historico/cultura2/peru/06.htm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6"/>
              </a:rPr>
              <a:t>http://museopedrodeosma.org/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7"/>
              </a:rPr>
              <a:t>http://estudiosindianos.org/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 err="1">
                <a:solidFill>
                  <a:srgbClr val="BE810A"/>
                </a:solidFill>
                <a:latin typeface="Gill Sans MT" panose="020B0502020104020203" pitchFamily="34" charset="0"/>
              </a:rPr>
              <a:t>Talongang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, Elvis. «</a:t>
            </a:r>
            <a:r>
              <a:rPr lang="es-ES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La importancia del arte como herramienta para la sociedad» en </a:t>
            </a:r>
            <a:r>
              <a:rPr lang="es-ES" sz="1400" i="1" dirty="0">
                <a:solidFill>
                  <a:srgbClr val="BE810A"/>
                </a:solidFill>
                <a:latin typeface="Gill Sans MT" panose="020B0502020104020203" pitchFamily="34" charset="0"/>
              </a:rPr>
              <a:t>El Periódico. </a:t>
            </a:r>
            <a:r>
              <a:rPr lang="es-ES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[24/05/2019]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9206324" y="2054788"/>
            <a:ext cx="1743494" cy="7916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PARA SABER MÁS INGRESA A NUESTRAS REDES SOCIALES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1ED66B-5DF3-46F3-85BC-198B611A3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2212" y="3824152"/>
            <a:ext cx="2351719" cy="852773"/>
          </a:xfrm>
          <a:prstGeom prst="rect">
            <a:avLst/>
          </a:prstGeom>
        </p:spPr>
      </p:pic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FDDA9F9-C379-411E-A68F-28F3D5891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1" y="5996625"/>
            <a:ext cx="2475926" cy="596174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F375DB7-AB29-4F6C-BC41-431DA68F92E8}"/>
              </a:ext>
            </a:extLst>
          </p:cNvPr>
          <p:cNvCxnSpPr/>
          <p:nvPr/>
        </p:nvCxnSpPr>
        <p:spPr>
          <a:xfrm>
            <a:off x="10078071" y="2919114"/>
            <a:ext cx="0" cy="791916"/>
          </a:xfrm>
          <a:prstGeom prst="straightConnector1">
            <a:avLst/>
          </a:prstGeom>
          <a:ln>
            <a:solidFill>
              <a:srgbClr val="BE81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BE8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635CECE-1130-4218-9A2F-0F324CF8F407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D5A7349-1349-4AA2-BD77-138798C9FA01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669C41B-ED14-4BB7-AACF-B5281075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862027-B7E8-4D23-88B0-FE5FCA2A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283279" y="2904634"/>
            <a:ext cx="10133340" cy="1048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900" dirty="0">
                <a:solidFill>
                  <a:schemeClr val="bg1"/>
                </a:solidFill>
                <a:latin typeface="Gill Sans MT" panose="020B0502020104020203" pitchFamily="34" charset="0"/>
              </a:rPr>
              <a:t>EL ARTE EN NUESTRAS VIDAS</a:t>
            </a:r>
          </a:p>
        </p:txBody>
      </p:sp>
    </p:spTree>
    <p:extLst>
      <p:ext uri="{BB962C8B-B14F-4D97-AF65-F5344CB8AC3E}">
        <p14:creationId xmlns:p14="http://schemas.microsoft.com/office/powerpoint/2010/main" val="48994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4023249" y="4334416"/>
            <a:ext cx="4145495" cy="2107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El arte es una actividad que recurre a emociones y al intelecto 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para crear obras que tienen características estéticas. Esto agrupa ámbitos diferentes -como la escultura, la pintura, la danza, la poesía, la cocina, el cine, los grabados, el teatro, las historietas y la fotografía-, los cuales han evolucionado a lo largo de la historia de la humanidad.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EDC0AC-EBA0-48CF-B36B-1180404A6B11}"/>
              </a:ext>
            </a:extLst>
          </p:cNvPr>
          <p:cNvSpPr txBox="1"/>
          <p:nvPr/>
        </p:nvSpPr>
        <p:spPr>
          <a:xfrm>
            <a:off x="200307" y="3136788"/>
            <a:ext cx="2144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i="1" dirty="0"/>
              <a:t>Matrimonio de Martín de Loyola con doña Beatriz Ñusta, </a:t>
            </a:r>
          </a:p>
          <a:p>
            <a:r>
              <a:rPr lang="es-ES" sz="1000" b="1" i="1" dirty="0"/>
              <a:t>y de Don Juan Borja con Lorenza Ñusta.</a:t>
            </a:r>
          </a:p>
          <a:p>
            <a:r>
              <a:rPr lang="es-PE" sz="1000" b="1" dirty="0"/>
              <a:t>Anónimo, 1718.</a:t>
            </a:r>
          </a:p>
          <a:p>
            <a:r>
              <a:rPr lang="es-PE" sz="1000" dirty="0"/>
              <a:t>Lima, Museo Pedro de Osma</a:t>
            </a:r>
            <a:r>
              <a:rPr lang="es-ES" sz="1000" dirty="0"/>
              <a:t>.</a:t>
            </a:r>
            <a:endParaRPr lang="es-PE" sz="1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AE0403-39BE-495E-86FE-0B70D3714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095" y="649320"/>
            <a:ext cx="7101802" cy="3503131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53253D-C378-44B6-98F2-9C43B1F2BDC9}"/>
              </a:ext>
            </a:extLst>
          </p:cNvPr>
          <p:cNvSpPr txBox="1"/>
          <p:nvPr/>
        </p:nvSpPr>
        <p:spPr>
          <a:xfrm>
            <a:off x="4186697" y="172496"/>
            <a:ext cx="381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La Ñusta en el Museo del Prado. Madrid, España</a:t>
            </a:r>
            <a:r>
              <a:rPr lang="es-ES" sz="1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13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-1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5" name="Subtítulo 2">
            <a:extLst>
              <a:ext uri="{FF2B5EF4-FFF2-40B4-BE49-F238E27FC236}">
                <a16:creationId xmlns:a16="http://schemas.microsoft.com/office/drawing/2014/main" id="{404D9E7A-90F3-4156-BF14-A4DDAFB3F370}"/>
              </a:ext>
            </a:extLst>
          </p:cNvPr>
          <p:cNvSpPr txBox="1">
            <a:spLocks/>
          </p:cNvSpPr>
          <p:nvPr/>
        </p:nvSpPr>
        <p:spPr>
          <a:xfrm>
            <a:off x="563943" y="1589381"/>
            <a:ext cx="4302747" cy="2635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El arte está estrechamente relacionado con la naturaleza humana.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Las diferentes formas de representación artística corresponden a la característica fundamental de expresarse que poseen los seres humanos. </a:t>
            </a:r>
          </a:p>
          <a:p>
            <a:pPr algn="just"/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El arte desempeña un papel mediador y motor de la comunicación, ya que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el artista a través de su creación transmite emociones y mensajes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. Propicia la reflexión sobre nuestra existencia, los problemas sociales o la vida en general. </a:t>
            </a:r>
          </a:p>
          <a:p>
            <a:pPr algn="just">
              <a:spcBef>
                <a:spcPts val="0"/>
              </a:spcBef>
            </a:pPr>
            <a:endParaRPr lang="es-ES" sz="16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73EB08-DB27-4895-ADEC-A718E6D1E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920" y="777087"/>
            <a:ext cx="6362137" cy="4260109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574FCFB-E5C8-45C6-AC15-F7091CD0E378}"/>
              </a:ext>
            </a:extLst>
          </p:cNvPr>
          <p:cNvSpPr txBox="1"/>
          <p:nvPr/>
        </p:nvSpPr>
        <p:spPr>
          <a:xfrm>
            <a:off x="5265920" y="5303898"/>
            <a:ext cx="358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Museo Pedro de Osma. Sala 5, Esculturas.</a:t>
            </a:r>
          </a:p>
        </p:txBody>
      </p:sp>
    </p:spTree>
    <p:extLst>
      <p:ext uri="{BB962C8B-B14F-4D97-AF65-F5344CB8AC3E}">
        <p14:creationId xmlns:p14="http://schemas.microsoft.com/office/powerpoint/2010/main" val="77551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7476759" y="2459582"/>
            <a:ext cx="4145495" cy="141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El arte se convierte en una herramienta que cambia o educa a una sociedad. Además,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es el reflejo de la cultura humana, por eso sirve para conservar el patrimonio cultural 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de un pueblo y transmitirlo de generación en generación.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6C4E12D-3612-48C0-915B-228F1D55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6" y="800143"/>
            <a:ext cx="6308663" cy="4731498"/>
          </a:xfrm>
          <a:prstGeom prst="rect">
            <a:avLst/>
          </a:prstGeom>
          <a:noFill/>
          <a:ln w="38100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C6586C-F307-4224-9701-130516069953}"/>
              </a:ext>
            </a:extLst>
          </p:cNvPr>
          <p:cNvSpPr txBox="1"/>
          <p:nvPr/>
        </p:nvSpPr>
        <p:spPr>
          <a:xfrm>
            <a:off x="139711" y="410735"/>
            <a:ext cx="358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Museo Pedro de Osma. Sala 2, Advocaciones Marianas.</a:t>
            </a:r>
          </a:p>
        </p:txBody>
      </p:sp>
    </p:spTree>
    <p:extLst>
      <p:ext uri="{BB962C8B-B14F-4D97-AF65-F5344CB8AC3E}">
        <p14:creationId xmlns:p14="http://schemas.microsoft.com/office/powerpoint/2010/main" val="411338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34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3E4092-E69E-481E-9909-1F389554E259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81674A2F-8CD8-438C-A327-7900851C647B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18DB3E6-84E4-4CB7-9AA9-3F310BFF3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7F633B9-8C5C-418C-8F3B-103D300C5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008DE3A8-1F8A-4A73-8BD0-DDF677342F35}"/>
              </a:ext>
            </a:extLst>
          </p:cNvPr>
          <p:cNvSpPr txBox="1">
            <a:spLocks/>
          </p:cNvSpPr>
          <p:nvPr/>
        </p:nvSpPr>
        <p:spPr>
          <a:xfrm>
            <a:off x="368120" y="2804387"/>
            <a:ext cx="8530783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PATRIMONIO ARTÍSTICO</a:t>
            </a:r>
          </a:p>
        </p:txBody>
      </p:sp>
    </p:spTree>
    <p:extLst>
      <p:ext uri="{BB962C8B-B14F-4D97-AF65-F5344CB8AC3E}">
        <p14:creationId xmlns:p14="http://schemas.microsoft.com/office/powerpoint/2010/main" val="720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10" y="2347115"/>
            <a:ext cx="4430270" cy="163410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ES" sz="1400" b="1" dirty="0">
                <a:solidFill>
                  <a:srgbClr val="343246"/>
                </a:solidFill>
                <a:latin typeface="Gill Sans MT" panose="020B0502020104020203" pitchFamily="34" charset="0"/>
              </a:rPr>
              <a:t>El patrimonio cultural peruano </a:t>
            </a:r>
            <a:r>
              <a:rPr lang="es-ES" sz="1400" dirty="0">
                <a:solidFill>
                  <a:srgbClr val="343246"/>
                </a:solidFill>
                <a:latin typeface="Gill Sans MT" panose="020B0502020104020203" pitchFamily="34" charset="0"/>
              </a:rPr>
              <a:t>es muy vasto y diverso; por ello, para facilitar su estudio y conservación, se ha dividido en diferentes categorías. Así, el </a:t>
            </a:r>
            <a:r>
              <a:rPr lang="es-ES" sz="1400" b="1" dirty="0">
                <a:solidFill>
                  <a:srgbClr val="343246"/>
                </a:solidFill>
                <a:latin typeface="Gill Sans MT" panose="020B0502020104020203" pitchFamily="34" charset="0"/>
              </a:rPr>
              <a:t>patrimonio artístico</a:t>
            </a:r>
            <a:r>
              <a:rPr lang="es-ES" sz="1400" dirty="0">
                <a:solidFill>
                  <a:srgbClr val="343246"/>
                </a:solidFill>
                <a:latin typeface="Gill Sans MT" panose="020B0502020104020203" pitchFamily="34" charset="0"/>
              </a:rPr>
              <a:t> conforma la categoría de </a:t>
            </a:r>
            <a:r>
              <a:rPr lang="es-ES" sz="1400" b="1" dirty="0">
                <a:solidFill>
                  <a:srgbClr val="343246"/>
                </a:solidFill>
                <a:latin typeface="Gill Sans MT" panose="020B0502020104020203" pitchFamily="34" charset="0"/>
              </a:rPr>
              <a:t>patrimonio material mueble</a:t>
            </a:r>
            <a:r>
              <a:rPr lang="es-ES" sz="1400" dirty="0">
                <a:solidFill>
                  <a:srgbClr val="343246"/>
                </a:solidFill>
                <a:latin typeface="Gill Sans MT" panose="020B0502020104020203" pitchFamily="34" charset="0"/>
              </a:rPr>
              <a:t> que incluye los bienes culturales que pueden trasladarse de un lugar a otro, es decir, objetos como pinturas, cerámicas, orfebrería, mobiliario, esculturas, monedas, libros, documentos y textiles, entre otros.</a:t>
            </a:r>
            <a:endParaRPr lang="es-PE" sz="14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A2F8F-0925-407D-8710-35BA9A6F634C}"/>
              </a:ext>
            </a:extLst>
          </p:cNvPr>
          <p:cNvSpPr txBox="1"/>
          <p:nvPr/>
        </p:nvSpPr>
        <p:spPr>
          <a:xfrm>
            <a:off x="124699" y="5884982"/>
            <a:ext cx="3410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Biblioteca Digital del Patrimonio Iberoamericano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A372D6-6664-403A-9E5F-7FCD88DA4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275" y="1031574"/>
            <a:ext cx="6742715" cy="4265187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61B36AD-B585-4512-81F7-206CB6FA7725}"/>
              </a:ext>
            </a:extLst>
          </p:cNvPr>
          <p:cNvSpPr txBox="1"/>
          <p:nvPr/>
        </p:nvSpPr>
        <p:spPr>
          <a:xfrm>
            <a:off x="9046571" y="551490"/>
            <a:ext cx="2828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Museo Pedro de Osma. Sala 11, Platería.</a:t>
            </a:r>
          </a:p>
        </p:txBody>
      </p:sp>
    </p:spTree>
    <p:extLst>
      <p:ext uri="{BB962C8B-B14F-4D97-AF65-F5344CB8AC3E}">
        <p14:creationId xmlns:p14="http://schemas.microsoft.com/office/powerpoint/2010/main" val="387397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6866755" y="2183681"/>
            <a:ext cx="4145495" cy="249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El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patrimonio artístico peruano 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se encuentra en museos, en innumerables iglesias y edificios públicos y privados. En el Perú, los procesos históricos y llenos de manifestaciones de extraordinario valor cultural, hacen que este patrimonio adquiera características especiales y que el calificativo de artístico se utilice en un sentido amplio. Así, los objetos prehispánicos son una muestra del arte peruano como también lo es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la pintura virreinal 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o la pintura republicana.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DECCCF-A385-424F-8D41-FF096C62F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167" y="544491"/>
            <a:ext cx="4291838" cy="5242380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1F7BC8-42EC-458E-ADF8-3F16937AACCC}"/>
              </a:ext>
            </a:extLst>
          </p:cNvPr>
          <p:cNvSpPr txBox="1"/>
          <p:nvPr/>
        </p:nvSpPr>
        <p:spPr>
          <a:xfrm>
            <a:off x="5794323" y="597994"/>
            <a:ext cx="2828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Capilla del Museo Pedro de Osma.</a:t>
            </a:r>
          </a:p>
        </p:txBody>
      </p:sp>
    </p:spTree>
    <p:extLst>
      <p:ext uri="{BB962C8B-B14F-4D97-AF65-F5344CB8AC3E}">
        <p14:creationId xmlns:p14="http://schemas.microsoft.com/office/powerpoint/2010/main" val="407282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0BDC4C0-BE9E-48A4-9593-69BA4F53B357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C7B4BF4-7EDC-4858-B128-DFFE3D1E8500}"/>
              </a:ext>
            </a:extLst>
          </p:cNvPr>
          <p:cNvGrpSpPr/>
          <p:nvPr/>
        </p:nvGrpSpPr>
        <p:grpSpPr>
          <a:xfrm>
            <a:off x="10001913" y="6017519"/>
            <a:ext cx="1873444" cy="696515"/>
            <a:chOff x="10001913" y="6030399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49774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30399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7592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1178349" y="1800064"/>
            <a:ext cx="3664773" cy="2728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Una de las principales instituciones que salvaguarda el patrimonio artístico del Perú es el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Museo Pedro de Osma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Conserva y exhibe objetos artísticos virreinales de los siglos </a:t>
            </a:r>
            <a:r>
              <a:rPr lang="es-ES" sz="1600" b="1" cap="small" dirty="0" err="1">
                <a:solidFill>
                  <a:srgbClr val="343246"/>
                </a:solidFill>
                <a:latin typeface="Gill Sans MT" panose="020B0502020104020203" pitchFamily="34" charset="0"/>
              </a:rPr>
              <a:t>xvi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 al </a:t>
            </a:r>
            <a:r>
              <a:rPr lang="es-ES" sz="1600" b="1" cap="small" dirty="0" err="1">
                <a:solidFill>
                  <a:srgbClr val="343246"/>
                </a:solidFill>
                <a:latin typeface="Gill Sans MT" panose="020B0502020104020203" pitchFamily="34" charset="0"/>
              </a:rPr>
              <a:t>xviii</a:t>
            </a:r>
            <a:r>
              <a:rPr lang="es-ES" sz="1600" cap="small" dirty="0">
                <a:solidFill>
                  <a:srgbClr val="343246"/>
                </a:solidFill>
                <a:latin typeface="Gill Sans MT" panose="020B0502020104020203" pitchFamily="34" charset="0"/>
              </a:rPr>
              <a:t>: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 pinturas, esculturas, retablos, piezas de plata, tallas en piedra de Huamanga, muebles y objetos diversos procedentes de áreas de antigua tradición plástica andina – especialmente de Cuzco y Ayacucho.</a:t>
            </a:r>
            <a:endParaRPr lang="es-ES" sz="1600" b="1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8631E2-C2F4-45C2-B97E-5FD3F28653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23"/>
          <a:stretch/>
        </p:blipFill>
        <p:spPr>
          <a:xfrm>
            <a:off x="5328746" y="520361"/>
            <a:ext cx="5684905" cy="5096173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D071397-7491-4087-A3EE-EB49023F2305}"/>
              </a:ext>
            </a:extLst>
          </p:cNvPr>
          <p:cNvSpPr txBox="1"/>
          <p:nvPr/>
        </p:nvSpPr>
        <p:spPr>
          <a:xfrm>
            <a:off x="5191007" y="5726108"/>
            <a:ext cx="2828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Museo Pedro de Osma.</a:t>
            </a:r>
          </a:p>
        </p:txBody>
      </p:sp>
    </p:spTree>
    <p:extLst>
      <p:ext uri="{BB962C8B-B14F-4D97-AF65-F5344CB8AC3E}">
        <p14:creationId xmlns:p14="http://schemas.microsoft.com/office/powerpoint/2010/main" val="4012617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646</Words>
  <Application>Microsoft Office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Tema de Office</vt:lpstr>
      <vt:lpstr>¿SABES QUE LAS OBRAS DE ARTE SON PARTE DE NUESTRO PATRIMONIO CULTURAL?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Taupier</dc:creator>
  <cp:lastModifiedBy>Daphne Cornejo Retamozo</cp:lastModifiedBy>
  <cp:revision>122</cp:revision>
  <dcterms:created xsi:type="dcterms:W3CDTF">2019-03-28T19:39:40Z</dcterms:created>
  <dcterms:modified xsi:type="dcterms:W3CDTF">2020-11-09T17:05:57Z</dcterms:modified>
</cp:coreProperties>
</file>