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0" r:id="rId3"/>
    <p:sldId id="286" r:id="rId4"/>
    <p:sldId id="288" r:id="rId5"/>
    <p:sldId id="289" r:id="rId6"/>
    <p:sldId id="280" r:id="rId7"/>
    <p:sldId id="291" r:id="rId8"/>
    <p:sldId id="293" r:id="rId9"/>
    <p:sldId id="292" r:id="rId10"/>
    <p:sldId id="281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810A"/>
    <a:srgbClr val="333145"/>
    <a:srgbClr val="343246"/>
    <a:srgbClr val="EFE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12" autoAdjust="0"/>
  </p:normalViewPr>
  <p:slideViewPr>
    <p:cSldViewPr snapToGrid="0" showGuides="1">
      <p:cViewPr varScale="1">
        <p:scale>
          <a:sx n="81" d="100"/>
          <a:sy n="81" d="100"/>
        </p:scale>
        <p:origin x="75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A544A-387A-46BE-8A60-47BE8B6DA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BCC7A3-B3A3-4E8E-9C73-9593DFD51B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A15995-1428-4695-A20B-9DA98465D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08510-0780-49EF-A6BF-F8155BF8E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C2BDA-4B34-4724-A09B-E71564E6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8026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67013F-0564-4A37-9974-C239FED0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31CDC7-22D2-4E5F-ACEC-8F7C7802A6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7DEA92-F116-4D3C-BBC9-5BB545BC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C2F395-0B53-4E6F-89CB-2A3F5085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B0B902-429E-4958-86EC-C7371DECE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2540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CDCD22E-771D-43C2-A0C6-18ACE4A009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4D54C7C-89FD-4C1C-85AA-4AE725A42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39A5CB-916C-4350-939A-6143FDA0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3BB4B7-5CFE-47C6-AA6D-42E9B213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664694-690E-44BB-B1EA-3B9541CE5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484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0F4CD-62CF-4667-90E7-45A482D91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28C3FD-7527-4D96-A954-FDCCF1B9D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FCEFF7-3F2A-4281-8D26-A6E352554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46586-10D6-428D-AA1D-0B4F913F2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B8063-4BEF-44BB-83CD-5B056BF0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2224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1E36D-8BB9-4200-9BC6-A5E92830C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E69FF06-311A-47C0-B033-F119D7A12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912E17-0026-48DF-BF8F-F01CB7AD5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D74D6B-0A0C-44CE-A641-E5869317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B62868-FA97-4421-AD07-5D3F12371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919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AB192-504F-4EF2-B486-2171EFFED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5CEE4E-5862-42E8-96A9-C0192CD0B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5B08C3-ACE4-4265-A5C9-ADD079E30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EDCEC-CAC0-45CB-862E-10208E0B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A72592-627E-4AED-96D2-1A15907EA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FCFEC6-0C64-466C-BFE1-0EE6F5AD3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7619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4017DF-07B3-4945-B1C0-0506242C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A923C9-CCFC-4F06-823B-73740472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191A2F-8B74-497C-9376-D1FF467C4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0A52F7-E5BB-481E-A6F4-5E3F3EB35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31AA2F-B3A6-4588-99E8-476AA820BA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53ADD47-1423-4130-B629-303ADBB47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81E739-26C8-4949-AA77-7DCED6603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A769B02-23C3-45D5-A7AB-71504796B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551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61A1F7-7D00-487D-83D6-6719F17FD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92712FD-DEC3-4918-B831-7AA1D64E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AFC29A-91FA-4AB2-A26C-F40DC756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53F6CF-33A2-43A3-8B7D-319C3307C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457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A86929-0CB1-4DBD-98F8-FE64A2C4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0651BF-BA84-43F4-88E2-077AD19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EBFFF9-1FA7-4B97-9B97-1DA452490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8915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85A10A-B5C6-4F98-840D-B82604C1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0F033C-043C-4A6B-AF7E-768D83A3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890DFF-2B03-477B-B682-DFF2A1547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DBB88C-57C6-4B5C-BB8D-C2C4044D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3D3BB8-7005-4AAC-9CBA-9345427D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A85738-A6CC-4558-9586-12C7C8D70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188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ECAE7-0279-451F-8380-B773BA68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A5E29AF-D961-417E-838D-AD9B5393C1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B2013D-2273-4967-8069-FF0062DE2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F1DC4F-0909-486D-9F6C-784FF671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278B1C-9531-41FA-A0EA-7B3DF8D8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0A0BC2-404F-4C96-9483-94BCF82C4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6076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F209219-B4BF-4971-A158-4C9CFE23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AEA32A-EA23-4D02-A78C-E82367CB6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E0D722-A42A-46EA-A866-AA9DFCA60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9E34-A125-40BF-BA6D-6F64DBD3D323}" type="datetimeFigureOut">
              <a:rPr lang="es-PE" smtClean="0"/>
              <a:t>9/11/2020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2EA504-7DEE-48C1-9B7E-43FA856F3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A0D881-ACF4-4C04-9339-4B4874E11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BE6E-FBE4-45DE-BB3C-DA3319E77DC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7966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studiosindianos.org/" TargetMode="External"/><Relationship Id="rId5" Type="http://schemas.openxmlformats.org/officeDocument/2006/relationships/hyperlink" Target="http://museopedrodeosma.org/" TargetMode="External"/><Relationship Id="rId4" Type="http://schemas.openxmlformats.org/officeDocument/2006/relationships/hyperlink" Target="https://www.cultura.gob.pe/sites/default/files/paginternas/tablaarchivos/04/1manualqueespatrimonio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o 37">
            <a:extLst>
              <a:ext uri="{FF2B5EF4-FFF2-40B4-BE49-F238E27FC236}">
                <a16:creationId xmlns:a16="http://schemas.microsoft.com/office/drawing/2014/main" id="{6C0BC929-4068-4BF7-98D5-56531B25346B}"/>
              </a:ext>
            </a:extLst>
          </p:cNvPr>
          <p:cNvGrpSpPr/>
          <p:nvPr/>
        </p:nvGrpSpPr>
        <p:grpSpPr>
          <a:xfrm>
            <a:off x="0" y="-51515"/>
            <a:ext cx="12192000" cy="6909516"/>
            <a:chOff x="0" y="-51515"/>
            <a:chExt cx="12192000" cy="6909516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15C9CD1D-486E-406F-B804-E09482118F5F}"/>
                </a:ext>
              </a:extLst>
            </p:cNvPr>
            <p:cNvGrpSpPr/>
            <p:nvPr/>
          </p:nvGrpSpPr>
          <p:grpSpPr>
            <a:xfrm>
              <a:off x="0" y="-51515"/>
              <a:ext cx="12192000" cy="1122363"/>
              <a:chOff x="0" y="0"/>
              <a:chExt cx="12192000" cy="1122363"/>
            </a:xfrm>
          </p:grpSpPr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87F3F77C-461F-43C1-8FBF-2DCB605C1D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0" name="Imagen 9">
                <a:extLst>
                  <a:ext uri="{FF2B5EF4-FFF2-40B4-BE49-F238E27FC236}">
                    <a16:creationId xmlns:a16="http://schemas.microsoft.com/office/drawing/2014/main" id="{B8728805-F283-410E-9B73-4EA5BA9D28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729D9D69-8FC2-4501-B7AF-86DB05FD53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7AE9F8E-204A-4097-B207-A01696ADE2F2}"/>
                </a:ext>
              </a:extLst>
            </p:cNvPr>
            <p:cNvGrpSpPr/>
            <p:nvPr/>
          </p:nvGrpSpPr>
          <p:grpSpPr>
            <a:xfrm>
              <a:off x="0" y="1013261"/>
              <a:ext cx="12192000" cy="1122363"/>
              <a:chOff x="0" y="0"/>
              <a:chExt cx="12192000" cy="1122363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526CF09C-FC5A-45A7-9A01-C7B8DB017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AB2FB170-2448-47D9-9706-B06583935B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313DCD79-E8A0-4913-A397-2E05DF3A79B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C52A2698-8A01-42AC-A6DE-6A1E90CE8243}"/>
                </a:ext>
              </a:extLst>
            </p:cNvPr>
            <p:cNvGrpSpPr/>
            <p:nvPr/>
          </p:nvGrpSpPr>
          <p:grpSpPr>
            <a:xfrm>
              <a:off x="0" y="2073903"/>
              <a:ext cx="12192000" cy="1122363"/>
              <a:chOff x="0" y="0"/>
              <a:chExt cx="12192000" cy="1122363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7F2CD917-778E-4700-A84F-AC2478F5A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5C6B2561-D367-477B-B4ED-395B665BD1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7D77C9F9-EAD2-4DB1-882D-60429B702C4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id="{B5A23A63-4269-4910-B0C7-0D3CA52EE032}"/>
                </a:ext>
              </a:extLst>
            </p:cNvPr>
            <p:cNvGrpSpPr/>
            <p:nvPr/>
          </p:nvGrpSpPr>
          <p:grpSpPr>
            <a:xfrm>
              <a:off x="0" y="3138679"/>
              <a:ext cx="12192000" cy="1122363"/>
              <a:chOff x="0" y="0"/>
              <a:chExt cx="12192000" cy="1122363"/>
            </a:xfrm>
          </p:grpSpPr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id="{2DADDF49-C8B4-4A5A-ABB6-F5504B18F9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id="{6E758B01-1CCE-4B6B-98AB-BD69F2AD421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id="{8B218A06-5E76-4BFC-9704-E001A0115A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950F0D1A-A1BE-482A-BC69-64C830D83581}"/>
                </a:ext>
              </a:extLst>
            </p:cNvPr>
            <p:cNvGrpSpPr/>
            <p:nvPr/>
          </p:nvGrpSpPr>
          <p:grpSpPr>
            <a:xfrm>
              <a:off x="0" y="4224013"/>
              <a:ext cx="12192000" cy="1122363"/>
              <a:chOff x="0" y="0"/>
              <a:chExt cx="12192000" cy="1122363"/>
            </a:xfrm>
          </p:grpSpPr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B4863FB3-C595-40A6-A4F8-35DB7013D0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7" name="Imagen 26">
                <a:extLst>
                  <a:ext uri="{FF2B5EF4-FFF2-40B4-BE49-F238E27FC236}">
                    <a16:creationId xmlns:a16="http://schemas.microsoft.com/office/drawing/2014/main" id="{3762EBD0-22AC-406B-93D2-0EE45FBAAA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28" name="Imagen 27">
                <a:extLst>
                  <a:ext uri="{FF2B5EF4-FFF2-40B4-BE49-F238E27FC236}">
                    <a16:creationId xmlns:a16="http://schemas.microsoft.com/office/drawing/2014/main" id="{634C141F-23BC-4939-A452-A0CB15544C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2E03BE16-A5FE-4FD2-8940-307EACF786E9}"/>
                </a:ext>
              </a:extLst>
            </p:cNvPr>
            <p:cNvGrpSpPr/>
            <p:nvPr/>
          </p:nvGrpSpPr>
          <p:grpSpPr>
            <a:xfrm>
              <a:off x="0" y="5318551"/>
              <a:ext cx="12192000" cy="1122363"/>
              <a:chOff x="0" y="0"/>
              <a:chExt cx="12192000" cy="1122363"/>
            </a:xfrm>
          </p:grpSpPr>
          <p:pic>
            <p:nvPicPr>
              <p:cNvPr id="30" name="Imagen 29">
                <a:extLst>
                  <a:ext uri="{FF2B5EF4-FFF2-40B4-BE49-F238E27FC236}">
                    <a16:creationId xmlns:a16="http://schemas.microsoft.com/office/drawing/2014/main" id="{86C9CF27-FDC9-4FCE-8D3A-D9BC1C6FC1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0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31" name="Imagen 30">
                <a:extLst>
                  <a:ext uri="{FF2B5EF4-FFF2-40B4-BE49-F238E27FC236}">
                    <a16:creationId xmlns:a16="http://schemas.microsoft.com/office/drawing/2014/main" id="{D1790E23-06C7-47F4-9100-127347C972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73880"/>
              <a:stretch/>
            </p:blipFill>
            <p:spPr>
              <a:xfrm>
                <a:off x="5179454" y="2067"/>
                <a:ext cx="5179454" cy="1120296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C82CDEF8-25F5-4A2A-AD1B-1E86A95C82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73880"/>
              <a:stretch/>
            </p:blipFill>
            <p:spPr>
              <a:xfrm>
                <a:off x="10358908" y="0"/>
                <a:ext cx="1833092" cy="1120296"/>
              </a:xfrm>
              <a:prstGeom prst="rect">
                <a:avLst/>
              </a:prstGeom>
            </p:spPr>
          </p:pic>
        </p:grp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E02569D9-4840-4B9E-9D64-49B10631E59C}"/>
                </a:ext>
              </a:extLst>
            </p:cNvPr>
            <p:cNvGrpSpPr/>
            <p:nvPr/>
          </p:nvGrpSpPr>
          <p:grpSpPr>
            <a:xfrm>
              <a:off x="0" y="6387331"/>
              <a:ext cx="12192000" cy="470670"/>
              <a:chOff x="0" y="6387331"/>
              <a:chExt cx="12192000" cy="470670"/>
            </a:xfrm>
          </p:grpSpPr>
          <p:pic>
            <p:nvPicPr>
              <p:cNvPr id="34" name="Imagen 33">
                <a:extLst>
                  <a:ext uri="{FF2B5EF4-FFF2-40B4-BE49-F238E27FC236}">
                    <a16:creationId xmlns:a16="http://schemas.microsoft.com/office/drawing/2014/main" id="{E175C58A-308E-4CC0-99F9-2F3551C81B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83387"/>
              <a:stretch/>
            </p:blipFill>
            <p:spPr>
              <a:xfrm>
                <a:off x="0" y="6389398"/>
                <a:ext cx="5179454" cy="468602"/>
              </a:xfrm>
              <a:prstGeom prst="rect">
                <a:avLst/>
              </a:prstGeom>
            </p:spPr>
          </p:pic>
          <p:pic>
            <p:nvPicPr>
              <p:cNvPr id="35" name="Imagen 34">
                <a:extLst>
                  <a:ext uri="{FF2B5EF4-FFF2-40B4-BE49-F238E27FC236}">
                    <a16:creationId xmlns:a16="http://schemas.microsoft.com/office/drawing/2014/main" id="{BB73D07C-9A84-43AC-8255-960079E917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57516" b="83387"/>
              <a:stretch/>
            </p:blipFill>
            <p:spPr>
              <a:xfrm>
                <a:off x="5179454" y="6389399"/>
                <a:ext cx="5179454" cy="468602"/>
              </a:xfrm>
              <a:prstGeom prst="rect">
                <a:avLst/>
              </a:prstGeom>
            </p:spPr>
          </p:pic>
          <p:pic>
            <p:nvPicPr>
              <p:cNvPr id="36" name="Imagen 35">
                <a:extLst>
                  <a:ext uri="{FF2B5EF4-FFF2-40B4-BE49-F238E27FC236}">
                    <a16:creationId xmlns:a16="http://schemas.microsoft.com/office/drawing/2014/main" id="{256B6C48-D6D8-4C5C-A665-8682E98B4AC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" t="9777" r="84964" b="83357"/>
              <a:stretch/>
            </p:blipFill>
            <p:spPr>
              <a:xfrm>
                <a:off x="10358908" y="6387331"/>
                <a:ext cx="1833092" cy="470669"/>
              </a:xfrm>
              <a:prstGeom prst="rect">
                <a:avLst/>
              </a:prstGeom>
            </p:spPr>
          </p:pic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AF10217-1CAB-45FA-818F-FDACD3A28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4802" y="2152417"/>
            <a:ext cx="6922395" cy="2087700"/>
          </a:xfrm>
        </p:spPr>
        <p:txBody>
          <a:bodyPr>
            <a:noAutofit/>
          </a:bodyPr>
          <a:lstStyle/>
          <a:p>
            <a:r>
              <a:rPr lang="es-ES" sz="4800" dirty="0">
                <a:solidFill>
                  <a:srgbClr val="BE810A"/>
                </a:solidFill>
                <a:latin typeface="Gill Sans MT" panose="020B0502020104020203" pitchFamily="34" charset="0"/>
              </a:rPr>
              <a:t>¿SABÍAS QUE LAS OBRAS DE ARTE TAMBIÉN ENVEJECEN?</a:t>
            </a:r>
            <a:endParaRPr lang="es-PE" sz="4800" dirty="0">
              <a:solidFill>
                <a:srgbClr val="BE810A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4C2035EE-7AE2-446D-BFE4-854A8810752D}"/>
              </a:ext>
            </a:extLst>
          </p:cNvPr>
          <p:cNvGrpSpPr/>
          <p:nvPr/>
        </p:nvGrpSpPr>
        <p:grpSpPr>
          <a:xfrm>
            <a:off x="10001912" y="6031422"/>
            <a:ext cx="1802913" cy="596175"/>
            <a:chOff x="10001912" y="6031422"/>
            <a:chExt cx="1802913" cy="596175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4AF27B7B-0B71-41C8-B620-73C28E2434B4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31422"/>
              <a:ext cx="0" cy="596175"/>
            </a:xfrm>
            <a:prstGeom prst="line">
              <a:avLst/>
            </a:prstGeom>
            <a:ln>
              <a:solidFill>
                <a:srgbClr val="BE81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F810126E-C33F-4CB0-9CB1-55870375FF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27"/>
            <a:stretch/>
          </p:blipFill>
          <p:spPr>
            <a:xfrm>
              <a:off x="11364271" y="6065263"/>
              <a:ext cx="440554" cy="528492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8F2628B0-556A-447F-A35F-8F39C388A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2" y="6086238"/>
              <a:ext cx="1117864" cy="469503"/>
            </a:xfrm>
            <a:prstGeom prst="rect">
              <a:avLst/>
            </a:prstGeom>
          </p:spPr>
        </p:pic>
      </p:grpSp>
      <p:pic>
        <p:nvPicPr>
          <p:cNvPr id="3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825E6AE-336E-455A-B3B8-4FE64D517D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31" y="5959567"/>
            <a:ext cx="2475926" cy="59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9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10217-1CAB-45FA-818F-FDACD3A28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A57767-3A86-420F-8120-2A05286B0C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67410AE-7DD2-4B15-A8F7-A0321FA1CBCE}"/>
              </a:ext>
            </a:extLst>
          </p:cNvPr>
          <p:cNvSpPr/>
          <p:nvPr/>
        </p:nvSpPr>
        <p:spPr>
          <a:xfrm>
            <a:off x="0" y="0"/>
            <a:ext cx="12192000" cy="6854552"/>
          </a:xfrm>
          <a:prstGeom prst="rect">
            <a:avLst/>
          </a:prstGeom>
          <a:solidFill>
            <a:srgbClr val="343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635CECE-1130-4218-9A2F-0F324CF8F407}"/>
              </a:ext>
            </a:extLst>
          </p:cNvPr>
          <p:cNvGrpSpPr/>
          <p:nvPr/>
        </p:nvGrpSpPr>
        <p:grpSpPr>
          <a:xfrm>
            <a:off x="10001912" y="6031422"/>
            <a:ext cx="1802913" cy="596175"/>
            <a:chOff x="10001912" y="6031422"/>
            <a:chExt cx="1802913" cy="596175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5D5A7349-1349-4AA2-BD77-138798C9FA01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31422"/>
              <a:ext cx="0" cy="596175"/>
            </a:xfrm>
            <a:prstGeom prst="line">
              <a:avLst/>
            </a:prstGeom>
            <a:ln>
              <a:solidFill>
                <a:srgbClr val="BE81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669C41B-ED14-4BB7-AACF-B5281075D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27"/>
            <a:stretch/>
          </p:blipFill>
          <p:spPr>
            <a:xfrm>
              <a:off x="11364271" y="6065263"/>
              <a:ext cx="440554" cy="52849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A862027-B7E8-4D23-88B0-FE5FCA2A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2" y="6086238"/>
              <a:ext cx="1117864" cy="469503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3C3F5640-7086-44C5-949E-8841C28BA0AB}"/>
              </a:ext>
            </a:extLst>
          </p:cNvPr>
          <p:cNvSpPr txBox="1">
            <a:spLocks/>
          </p:cNvSpPr>
          <p:nvPr/>
        </p:nvSpPr>
        <p:spPr>
          <a:xfrm>
            <a:off x="395551" y="467880"/>
            <a:ext cx="6922395" cy="903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dirty="0">
                <a:solidFill>
                  <a:schemeClr val="bg1"/>
                </a:solidFill>
                <a:latin typeface="Gill Sans MT" panose="020B0502020104020203" pitchFamily="34" charset="0"/>
              </a:rPr>
              <a:t>FUENTES Y ENLACES: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AF10217-1CAB-45FA-818F-FDACD3A2800B}"/>
              </a:ext>
            </a:extLst>
          </p:cNvPr>
          <p:cNvSpPr txBox="1">
            <a:spLocks/>
          </p:cNvSpPr>
          <p:nvPr/>
        </p:nvSpPr>
        <p:spPr>
          <a:xfrm>
            <a:off x="413150" y="2054789"/>
            <a:ext cx="6922395" cy="2109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AutoNum type="arabicPeriod"/>
            </a:pP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</a:rPr>
              <a:t>¿Qué es el patrimonio cultural? Ministerio de Cultura </a:t>
            </a:r>
            <a:r>
              <a:rPr lang="es-PE" sz="1400">
                <a:solidFill>
                  <a:srgbClr val="BE810A"/>
                </a:solidFill>
                <a:latin typeface="Gill Sans MT" panose="020B0502020104020203" pitchFamily="34" charset="0"/>
              </a:rPr>
              <a:t>del Perú </a:t>
            </a: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  <a:hlinkClick r:id="rId4"/>
              </a:rPr>
              <a:t>https://www.cultura.gob.pe/sites/default/files/paginternas/tablaarchivos/04/1manualqueespatrimonio.pdf</a:t>
            </a: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  <a:hlinkClick r:id="rId5"/>
              </a:rPr>
              <a:t>http://museopedrodeosma.org/</a:t>
            </a: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r>
              <a:rPr lang="es-PE" sz="1400" dirty="0">
                <a:solidFill>
                  <a:srgbClr val="BE810A"/>
                </a:solidFill>
                <a:latin typeface="Gill Sans MT" panose="020B0502020104020203" pitchFamily="34" charset="0"/>
                <a:hlinkClick r:id="rId6"/>
              </a:rPr>
              <a:t>http://estudiosindianos.org/</a:t>
            </a: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  <a:p>
            <a:pPr marL="342900" indent="-342900" algn="just">
              <a:buAutoNum type="arabicPeriod"/>
            </a:pPr>
            <a:endParaRPr lang="es-PE" sz="1400" dirty="0">
              <a:solidFill>
                <a:srgbClr val="BE810A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80E7D3F-5605-429B-87CC-991976F4FBB2}"/>
              </a:ext>
            </a:extLst>
          </p:cNvPr>
          <p:cNvSpPr txBox="1">
            <a:spLocks/>
          </p:cNvSpPr>
          <p:nvPr/>
        </p:nvSpPr>
        <p:spPr>
          <a:xfrm>
            <a:off x="9206324" y="2054788"/>
            <a:ext cx="1743494" cy="7916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dirty="0">
                <a:solidFill>
                  <a:schemeClr val="bg1"/>
                </a:solidFill>
                <a:latin typeface="Gill Sans MT" panose="020B0502020104020203" pitchFamily="34" charset="0"/>
              </a:rPr>
              <a:t>PARA SABER MÁS INGRESA A NUESTRAS REDES SOCIALES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785612A9-F3AB-462C-8BA4-2F2E5AE6E7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2212" y="3824152"/>
            <a:ext cx="2351719" cy="852773"/>
          </a:xfrm>
          <a:prstGeom prst="rect">
            <a:avLst/>
          </a:prstGeom>
        </p:spPr>
      </p:pic>
      <p:pic>
        <p:nvPicPr>
          <p:cNvPr id="19" name="Imagen 18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6A4D490F-1433-4381-A595-D05E4AE18E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31" y="5959567"/>
            <a:ext cx="2475926" cy="596174"/>
          </a:xfrm>
          <a:prstGeom prst="rect">
            <a:avLst/>
          </a:prstGeom>
        </p:spPr>
      </p:pic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CDFDE36D-B4AB-4CD1-BF10-8975839CED45}"/>
              </a:ext>
            </a:extLst>
          </p:cNvPr>
          <p:cNvCxnSpPr/>
          <p:nvPr/>
        </p:nvCxnSpPr>
        <p:spPr>
          <a:xfrm>
            <a:off x="10078071" y="2919114"/>
            <a:ext cx="0" cy="791916"/>
          </a:xfrm>
          <a:prstGeom prst="straightConnector1">
            <a:avLst/>
          </a:prstGeom>
          <a:ln>
            <a:solidFill>
              <a:srgbClr val="BE81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17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967410AE-7DD2-4B15-A8F7-A0321FA1CBC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BE81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635CECE-1130-4218-9A2F-0F324CF8F407}"/>
              </a:ext>
            </a:extLst>
          </p:cNvPr>
          <p:cNvGrpSpPr/>
          <p:nvPr/>
        </p:nvGrpSpPr>
        <p:grpSpPr>
          <a:xfrm>
            <a:off x="10001912" y="6031422"/>
            <a:ext cx="1802913" cy="596175"/>
            <a:chOff x="10001912" y="6031422"/>
            <a:chExt cx="1802913" cy="596175"/>
          </a:xfrm>
        </p:grpSpPr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5D5A7349-1349-4AA2-BD77-138798C9FA01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31422"/>
              <a:ext cx="0" cy="596175"/>
            </a:xfrm>
            <a:prstGeom prst="line">
              <a:avLst/>
            </a:prstGeom>
            <a:ln>
              <a:solidFill>
                <a:srgbClr val="BE810A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5669C41B-ED14-4BB7-AACF-B5281075D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27"/>
            <a:stretch/>
          </p:blipFill>
          <p:spPr>
            <a:xfrm>
              <a:off x="11364271" y="6065263"/>
              <a:ext cx="440554" cy="52849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0A862027-B7E8-4D23-88B0-FE5FCA2A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2" y="6086238"/>
              <a:ext cx="1117864" cy="469503"/>
            </a:xfrm>
            <a:prstGeom prst="rect">
              <a:avLst/>
            </a:prstGeom>
          </p:spPr>
        </p:pic>
      </p:grpSp>
      <p:sp>
        <p:nvSpPr>
          <p:cNvPr id="13" name="Título 1">
            <a:extLst>
              <a:ext uri="{FF2B5EF4-FFF2-40B4-BE49-F238E27FC236}">
                <a16:creationId xmlns:a16="http://schemas.microsoft.com/office/drawing/2014/main" id="{3C3F5640-7086-44C5-949E-8841C28BA0AB}"/>
              </a:ext>
            </a:extLst>
          </p:cNvPr>
          <p:cNvSpPr txBox="1">
            <a:spLocks/>
          </p:cNvSpPr>
          <p:nvPr/>
        </p:nvSpPr>
        <p:spPr>
          <a:xfrm>
            <a:off x="283279" y="2730385"/>
            <a:ext cx="10133340" cy="1397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4800" dirty="0">
                <a:solidFill>
                  <a:schemeClr val="bg1"/>
                </a:solidFill>
                <a:latin typeface="Gill Sans MT" panose="020B0502020104020203" pitchFamily="34" charset="0"/>
              </a:rPr>
              <a:t>CONSERVACIÓN DEL </a:t>
            </a:r>
          </a:p>
          <a:p>
            <a:pPr algn="l"/>
            <a:r>
              <a:rPr lang="es-ES" sz="4800" dirty="0">
                <a:solidFill>
                  <a:schemeClr val="bg1"/>
                </a:solidFill>
                <a:latin typeface="Gill Sans MT" panose="020B0502020104020203" pitchFamily="34" charset="0"/>
              </a:rPr>
              <a:t>PATRIMONIO CULTURAL</a:t>
            </a:r>
          </a:p>
        </p:txBody>
      </p:sp>
    </p:spTree>
    <p:extLst>
      <p:ext uri="{BB962C8B-B14F-4D97-AF65-F5344CB8AC3E}">
        <p14:creationId xmlns:p14="http://schemas.microsoft.com/office/powerpoint/2010/main" val="352586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-1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5" name="Subtítulo 2">
            <a:extLst>
              <a:ext uri="{FF2B5EF4-FFF2-40B4-BE49-F238E27FC236}">
                <a16:creationId xmlns:a16="http://schemas.microsoft.com/office/drawing/2014/main" id="{404D9E7A-90F3-4156-BF14-A4DDAFB3F370}"/>
              </a:ext>
            </a:extLst>
          </p:cNvPr>
          <p:cNvSpPr txBox="1">
            <a:spLocks/>
          </p:cNvSpPr>
          <p:nvPr/>
        </p:nvSpPr>
        <p:spPr>
          <a:xfrm>
            <a:off x="1261643" y="1378979"/>
            <a:ext cx="3033018" cy="36266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El patrimonio cultural es sumamente frágil y está expuesto a una serie de peligros. Puede ser afectado por desastres naturales como terremotos, inundaciones, lluvias o avalanchas; por factores climáticos como la humedad y las variaciones de temperatura; por la acción de plagas y pestes como los insectos, roedores, hongos y líquenes; y por la acción humana, que incluye desde el descuido y negligencia en la administración o cuidado de un bien, hasta el robo o huaqueo; y, sobre todo, al paso del tiempo.</a:t>
            </a:r>
          </a:p>
          <a:p>
            <a:pPr algn="just">
              <a:spcBef>
                <a:spcPts val="0"/>
              </a:spcBef>
            </a:pPr>
            <a:endParaRPr lang="es-ES" sz="16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5A52A0E-F0A3-44BF-9583-F3CB761C8702}"/>
              </a:ext>
            </a:extLst>
          </p:cNvPr>
          <p:cNvSpPr txBox="1"/>
          <p:nvPr/>
        </p:nvSpPr>
        <p:spPr>
          <a:xfrm>
            <a:off x="9046571" y="551490"/>
            <a:ext cx="2828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Créditos: Taller de Restauración, Museo Pedro de Osma. Estado inicial del busto del Señor de la Caña.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67DCA08-E186-4195-A4F6-C891FD96A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0316" y="1035224"/>
            <a:ext cx="6380041" cy="4260915"/>
          </a:xfrm>
          <a:prstGeom prst="rect">
            <a:avLst/>
          </a:prstGeom>
          <a:ln w="38100">
            <a:solidFill>
              <a:srgbClr val="BE810A"/>
            </a:solidFill>
          </a:ln>
        </p:spPr>
      </p:pic>
    </p:spTree>
    <p:extLst>
      <p:ext uri="{BB962C8B-B14F-4D97-AF65-F5344CB8AC3E}">
        <p14:creationId xmlns:p14="http://schemas.microsoft.com/office/powerpoint/2010/main" val="77551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9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8495433" y="2140944"/>
            <a:ext cx="2733772" cy="257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Conservar nuestro patrimonio cultural es muy importante, porque estamos obligados a transmitirlo a las generaciones futuras: se trata de una fuente de información que revela en el presente nuestros orígenes. En buena cuenta, estrecha nuestros vínculos afectivos con las tradiciones que abarcan nuestro territorio.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AE9780B-DDE3-4FBA-B827-4A16A823C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676" y="870975"/>
            <a:ext cx="6819962" cy="4589834"/>
          </a:xfrm>
          <a:prstGeom prst="rect">
            <a:avLst/>
          </a:prstGeom>
          <a:ln w="38100">
            <a:solidFill>
              <a:srgbClr val="BE810A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232B1E-0859-48E5-BEF0-1771F8E05C76}"/>
              </a:ext>
            </a:extLst>
          </p:cNvPr>
          <p:cNvSpPr txBox="1"/>
          <p:nvPr/>
        </p:nvSpPr>
        <p:spPr>
          <a:xfrm>
            <a:off x="128814" y="5662934"/>
            <a:ext cx="2828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Créditos: Taller de Restauración, Museo Pedro de Osma. Curso de conservación.</a:t>
            </a:r>
          </a:p>
        </p:txBody>
      </p:sp>
    </p:spTree>
    <p:extLst>
      <p:ext uri="{BB962C8B-B14F-4D97-AF65-F5344CB8AC3E}">
        <p14:creationId xmlns:p14="http://schemas.microsoft.com/office/powerpoint/2010/main" val="2703137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9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898632" y="2892530"/>
            <a:ext cx="4145495" cy="10729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ES" sz="1400" b="1" dirty="0">
                <a:solidFill>
                  <a:srgbClr val="343246"/>
                </a:solidFill>
                <a:latin typeface="Gill Sans MT" panose="020B0502020104020203" pitchFamily="34" charset="0"/>
              </a:rPr>
              <a:t>La conservación </a:t>
            </a:r>
            <a:r>
              <a:rPr lang="es-ES" sz="1400" dirty="0">
                <a:solidFill>
                  <a:srgbClr val="343246"/>
                </a:solidFill>
                <a:latin typeface="Gill Sans MT" panose="020B0502020104020203" pitchFamily="34" charset="0"/>
              </a:rPr>
              <a:t>involucra gestión e investigación del patrimonio cultural, ya que primero se debe identificar el bien cultural, hacer un diagnóstico de su estado y, finalmente, decidir el tipo de intervención por emplear. </a:t>
            </a:r>
          </a:p>
          <a:p>
            <a:pPr algn="just">
              <a:spcBef>
                <a:spcPts val="0"/>
              </a:spcBef>
            </a:pPr>
            <a:endParaRPr lang="es-ES" sz="1400" dirty="0">
              <a:solidFill>
                <a:srgbClr val="343246"/>
              </a:solidFill>
              <a:latin typeface="Gill Sans MT" panose="020B0502020104020203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0D515A1-E4AA-48E0-9F84-C54C207D3E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27" r="953"/>
          <a:stretch/>
        </p:blipFill>
        <p:spPr>
          <a:xfrm>
            <a:off x="5942758" y="415537"/>
            <a:ext cx="4285324" cy="5395580"/>
          </a:xfrm>
          <a:prstGeom prst="rect">
            <a:avLst/>
          </a:prstGeom>
          <a:ln w="38100">
            <a:solidFill>
              <a:srgbClr val="BE810A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383E5A-3BE0-48B6-B3A6-E96BEFE53934}"/>
              </a:ext>
            </a:extLst>
          </p:cNvPr>
          <p:cNvSpPr txBox="1"/>
          <p:nvPr/>
        </p:nvSpPr>
        <p:spPr>
          <a:xfrm>
            <a:off x="4795081" y="5976985"/>
            <a:ext cx="41454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Créditos: Equipo de registro y catalogación, Museo Pedro de Osma. </a:t>
            </a:r>
          </a:p>
        </p:txBody>
      </p:sp>
    </p:spTree>
    <p:extLst>
      <p:ext uri="{BB962C8B-B14F-4D97-AF65-F5344CB8AC3E}">
        <p14:creationId xmlns:p14="http://schemas.microsoft.com/office/powerpoint/2010/main" val="407282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967410AE-7DD2-4B15-A8F7-A0321FA1CBCE}"/>
              </a:ext>
            </a:extLst>
          </p:cNvPr>
          <p:cNvSpPr/>
          <p:nvPr/>
        </p:nvSpPr>
        <p:spPr>
          <a:xfrm>
            <a:off x="0" y="0"/>
            <a:ext cx="12192000" cy="6854552"/>
          </a:xfrm>
          <a:prstGeom prst="rect">
            <a:avLst/>
          </a:prstGeom>
          <a:solidFill>
            <a:srgbClr val="3432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A3E4092-E69E-481E-9909-1F389554E259}"/>
              </a:ext>
            </a:extLst>
          </p:cNvPr>
          <p:cNvGrpSpPr/>
          <p:nvPr/>
        </p:nvGrpSpPr>
        <p:grpSpPr>
          <a:xfrm>
            <a:off x="10001912" y="6031422"/>
            <a:ext cx="1802913" cy="596175"/>
            <a:chOff x="10001912" y="6031422"/>
            <a:chExt cx="1802913" cy="596175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81674A2F-8CD8-438C-A327-7900851C647B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31422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18DB3E6-84E4-4CB7-9AA9-3F310BFF3B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427"/>
            <a:stretch/>
          </p:blipFill>
          <p:spPr>
            <a:xfrm>
              <a:off x="11364271" y="6065263"/>
              <a:ext cx="440554" cy="52849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A7F633B9-8C5C-418C-8F3B-103D300C5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2" y="6086238"/>
              <a:ext cx="1117864" cy="469503"/>
            </a:xfrm>
            <a:prstGeom prst="rect">
              <a:avLst/>
            </a:prstGeom>
          </p:spPr>
        </p:pic>
      </p:grpSp>
      <p:sp>
        <p:nvSpPr>
          <p:cNvPr id="11" name="Título 1">
            <a:extLst>
              <a:ext uri="{FF2B5EF4-FFF2-40B4-BE49-F238E27FC236}">
                <a16:creationId xmlns:a16="http://schemas.microsoft.com/office/drawing/2014/main" id="{008DE3A8-1F8A-4A73-8BD0-DDF677342F35}"/>
              </a:ext>
            </a:extLst>
          </p:cNvPr>
          <p:cNvSpPr txBox="1">
            <a:spLocks/>
          </p:cNvSpPr>
          <p:nvPr/>
        </p:nvSpPr>
        <p:spPr>
          <a:xfrm>
            <a:off x="377547" y="2959247"/>
            <a:ext cx="8823014" cy="9360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PE" sz="4800" dirty="0">
                <a:solidFill>
                  <a:schemeClr val="bg1"/>
                </a:solidFill>
                <a:latin typeface="Gill Sans MT" panose="020B0502020104020203" pitchFamily="34" charset="0"/>
              </a:rPr>
              <a:t>TIPOS DE INTERVENCIÓN</a:t>
            </a:r>
          </a:p>
        </p:txBody>
      </p:sp>
    </p:spTree>
    <p:extLst>
      <p:ext uri="{BB962C8B-B14F-4D97-AF65-F5344CB8AC3E}">
        <p14:creationId xmlns:p14="http://schemas.microsoft.com/office/powerpoint/2010/main" val="72052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9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7144768" y="2345313"/>
            <a:ext cx="4145495" cy="164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ES" sz="1600" b="1" dirty="0">
                <a:solidFill>
                  <a:srgbClr val="343246"/>
                </a:solidFill>
                <a:latin typeface="Gill Sans MT" panose="020B0502020104020203" pitchFamily="34" charset="0"/>
              </a:rPr>
              <a:t>La conservación preventiva </a:t>
            </a: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tiene como principal objetivo crear condiciones que ayuden a evitar la ocurrencia de daños o pérdidas en los bienes. Esto “demora” el ritmo de envejecimiento de los materiales.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B863C05-ED9F-4A5E-8EF3-01F0B6932E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737" y="773729"/>
            <a:ext cx="5834981" cy="4383464"/>
          </a:xfrm>
          <a:prstGeom prst="rect">
            <a:avLst/>
          </a:prstGeom>
          <a:ln w="38100">
            <a:solidFill>
              <a:srgbClr val="BE810A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F45398-831C-4984-97CD-3FCC0856220C}"/>
              </a:ext>
            </a:extLst>
          </p:cNvPr>
          <p:cNvSpPr txBox="1"/>
          <p:nvPr/>
        </p:nvSpPr>
        <p:spPr>
          <a:xfrm>
            <a:off x="119386" y="5342654"/>
            <a:ext cx="3095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Créditos: Taller de Restauración, Museo Pedro de Osma. </a:t>
            </a:r>
          </a:p>
        </p:txBody>
      </p:sp>
    </p:spTree>
    <p:extLst>
      <p:ext uri="{BB962C8B-B14F-4D97-AF65-F5344CB8AC3E}">
        <p14:creationId xmlns:p14="http://schemas.microsoft.com/office/powerpoint/2010/main" val="134008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9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527050" y="2345524"/>
            <a:ext cx="4145495" cy="164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Cuando los daños se han presentado, </a:t>
            </a:r>
            <a:r>
              <a:rPr lang="es-ES" sz="1600" b="1" dirty="0">
                <a:solidFill>
                  <a:srgbClr val="343246"/>
                </a:solidFill>
                <a:latin typeface="Gill Sans MT" panose="020B0502020104020203" pitchFamily="34" charset="0"/>
              </a:rPr>
              <a:t>la</a:t>
            </a: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 </a:t>
            </a:r>
            <a:r>
              <a:rPr lang="es-ES" sz="1600" b="1" dirty="0">
                <a:solidFill>
                  <a:srgbClr val="343246"/>
                </a:solidFill>
                <a:latin typeface="Gill Sans MT" panose="020B0502020104020203" pitchFamily="34" charset="0"/>
              </a:rPr>
              <a:t>conservación curativa</a:t>
            </a: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 interrumpe los procesos de degradación y estabiliza el material. Esto reduce el riesgo de que se produzcan nuevos daños. Estas intervenciones funcionan como “primeros auxilios”.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8FC8268-7EF3-46AB-9366-C8ED543E3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305" y="765740"/>
            <a:ext cx="6499645" cy="4613292"/>
          </a:xfrm>
          <a:prstGeom prst="rect">
            <a:avLst/>
          </a:prstGeom>
          <a:ln w="38100">
            <a:solidFill>
              <a:srgbClr val="BE810A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3D2C5AF-5120-4DD6-86E3-2A6329F012CC}"/>
              </a:ext>
            </a:extLst>
          </p:cNvPr>
          <p:cNvSpPr txBox="1"/>
          <p:nvPr/>
        </p:nvSpPr>
        <p:spPr>
          <a:xfrm>
            <a:off x="5040178" y="5597927"/>
            <a:ext cx="3095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Créditos: Taller de Restauración, Museo Pedro de Osma. </a:t>
            </a:r>
          </a:p>
        </p:txBody>
      </p:sp>
    </p:spTree>
    <p:extLst>
      <p:ext uri="{BB962C8B-B14F-4D97-AF65-F5344CB8AC3E}">
        <p14:creationId xmlns:p14="http://schemas.microsoft.com/office/powerpoint/2010/main" val="344224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6D14846-FBB1-4636-83C6-F70520C676DE}"/>
              </a:ext>
            </a:extLst>
          </p:cNvPr>
          <p:cNvSpPr/>
          <p:nvPr/>
        </p:nvSpPr>
        <p:spPr>
          <a:xfrm>
            <a:off x="0" y="3448"/>
            <a:ext cx="12192000" cy="6854552"/>
          </a:xfrm>
          <a:prstGeom prst="rect">
            <a:avLst/>
          </a:prstGeom>
          <a:solidFill>
            <a:srgbClr val="EFE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DE0477B-73AC-408C-BED7-DD1074A9DB46}"/>
              </a:ext>
            </a:extLst>
          </p:cNvPr>
          <p:cNvGrpSpPr/>
          <p:nvPr/>
        </p:nvGrpSpPr>
        <p:grpSpPr>
          <a:xfrm>
            <a:off x="10001913" y="6017520"/>
            <a:ext cx="1873444" cy="696515"/>
            <a:chOff x="10001913" y="6017520"/>
            <a:chExt cx="1873444" cy="696515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C354DFCB-3807-4932-83B7-0F71E0C01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913" y="6136895"/>
              <a:ext cx="1117864" cy="469503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15249E79-43A4-41F1-9EDB-C5647B1ED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3931" y="6017520"/>
              <a:ext cx="621426" cy="696515"/>
            </a:xfrm>
            <a:prstGeom prst="rect">
              <a:avLst/>
            </a:prstGeom>
          </p:spPr>
        </p:pic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DD58B9D6-1709-43A8-A7B0-6909122E7C70}"/>
                </a:ext>
              </a:extLst>
            </p:cNvPr>
            <p:cNvCxnSpPr>
              <a:cxnSpLocks/>
            </p:cNvCxnSpPr>
            <p:nvPr/>
          </p:nvCxnSpPr>
          <p:spPr>
            <a:xfrm>
              <a:off x="11253931" y="6063044"/>
              <a:ext cx="0" cy="596175"/>
            </a:xfrm>
            <a:prstGeom prst="line">
              <a:avLst/>
            </a:prstGeom>
            <a:ln>
              <a:solidFill>
                <a:srgbClr val="34324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0B51CB5-D36F-4981-B449-AF603813A7CB}"/>
              </a:ext>
            </a:extLst>
          </p:cNvPr>
          <p:cNvGrpSpPr/>
          <p:nvPr/>
        </p:nvGrpSpPr>
        <p:grpSpPr>
          <a:xfrm>
            <a:off x="0" y="6328125"/>
            <a:ext cx="9758149" cy="114338"/>
            <a:chOff x="0" y="0"/>
            <a:chExt cx="12192000" cy="1122363"/>
          </a:xfrm>
        </p:grpSpPr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4F9FED94-1D4E-4E69-A03F-062B739CFB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0" y="2067"/>
              <a:ext cx="5179454" cy="1120296"/>
            </a:xfrm>
            <a:prstGeom prst="rect">
              <a:avLst/>
            </a:prstGeom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DB3D5344-F70B-4E43-88DC-39A95C548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57516" b="73880"/>
            <a:stretch/>
          </p:blipFill>
          <p:spPr>
            <a:xfrm>
              <a:off x="5179454" y="2067"/>
              <a:ext cx="5179454" cy="1120296"/>
            </a:xfrm>
            <a:prstGeom prst="rect">
              <a:avLst/>
            </a:prstGeom>
          </p:spPr>
        </p:pic>
        <p:pic>
          <p:nvPicPr>
            <p:cNvPr id="41" name="Imagen 40">
              <a:extLst>
                <a:ext uri="{FF2B5EF4-FFF2-40B4-BE49-F238E27FC236}">
                  <a16:creationId xmlns:a16="http://schemas.microsoft.com/office/drawing/2014/main" id="{AB98CD7A-781C-461B-832F-870211CD4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" t="9777" r="84964" b="73880"/>
            <a:stretch/>
          </p:blipFill>
          <p:spPr>
            <a:xfrm>
              <a:off x="10358908" y="0"/>
              <a:ext cx="1833092" cy="1120296"/>
            </a:xfrm>
            <a:prstGeom prst="rect">
              <a:avLst/>
            </a:prstGeom>
          </p:spPr>
        </p:pic>
      </p:grpSp>
      <p:sp>
        <p:nvSpPr>
          <p:cNvPr id="19" name="Subtítulo 2">
            <a:extLst>
              <a:ext uri="{FF2B5EF4-FFF2-40B4-BE49-F238E27FC236}">
                <a16:creationId xmlns:a16="http://schemas.microsoft.com/office/drawing/2014/main" id="{2EFB2F24-274C-49A9-A8E9-1E6F616ED1E4}"/>
              </a:ext>
            </a:extLst>
          </p:cNvPr>
          <p:cNvSpPr txBox="1">
            <a:spLocks/>
          </p:cNvSpPr>
          <p:nvPr/>
        </p:nvSpPr>
        <p:spPr>
          <a:xfrm>
            <a:off x="6942997" y="2597108"/>
            <a:ext cx="4145495" cy="1640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s-ES" sz="1600" dirty="0">
              <a:solidFill>
                <a:srgbClr val="343246"/>
              </a:solidFill>
              <a:latin typeface="Gill Sans MT" panose="020B0502020104020203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s-ES" sz="1600" b="1" dirty="0">
                <a:solidFill>
                  <a:srgbClr val="343246"/>
                </a:solidFill>
                <a:latin typeface="Gill Sans MT" panose="020B0502020104020203" pitchFamily="34" charset="0"/>
              </a:rPr>
              <a:t>La restauración </a:t>
            </a:r>
            <a:r>
              <a:rPr lang="es-ES" sz="1600" dirty="0">
                <a:solidFill>
                  <a:srgbClr val="343246"/>
                </a:solidFill>
                <a:latin typeface="Gill Sans MT" panose="020B0502020104020203" pitchFamily="34" charset="0"/>
              </a:rPr>
              <a:t>tiene como principal objetivo devolver el aspecto o la función original, en parte o en su totalidad, del bien cultural.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AD047704-5A29-4BE0-A659-B2DB5F9CD67F}"/>
              </a:ext>
            </a:extLst>
          </p:cNvPr>
          <p:cNvGrpSpPr/>
          <p:nvPr/>
        </p:nvGrpSpPr>
        <p:grpSpPr>
          <a:xfrm>
            <a:off x="1044479" y="478601"/>
            <a:ext cx="4795010" cy="5374583"/>
            <a:chOff x="5555620" y="234365"/>
            <a:chExt cx="5473741" cy="5910435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C90E66-55DC-4724-863A-F152B92FC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65182" y="234365"/>
              <a:ext cx="3264179" cy="2333938"/>
            </a:xfrm>
            <a:prstGeom prst="rect">
              <a:avLst/>
            </a:prstGeom>
            <a:ln w="38100">
              <a:solidFill>
                <a:srgbClr val="BE810A"/>
              </a:solidFill>
            </a:ln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6BBE548D-6659-47A9-8777-CCD50F264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57732" y="2270384"/>
              <a:ext cx="2839539" cy="3874416"/>
            </a:xfrm>
            <a:prstGeom prst="rect">
              <a:avLst/>
            </a:prstGeom>
            <a:ln w="38100">
              <a:solidFill>
                <a:srgbClr val="BE810A"/>
              </a:solidFill>
            </a:ln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178C85C-9F53-4DA1-A85D-E05C7AFF8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55620" y="234365"/>
              <a:ext cx="1850715" cy="2329724"/>
            </a:xfrm>
            <a:prstGeom prst="rect">
              <a:avLst/>
            </a:prstGeom>
            <a:ln w="38100">
              <a:solidFill>
                <a:srgbClr val="BE810A"/>
              </a:solidFill>
            </a:ln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009CF87-5C80-473D-935A-00B1999DE395}"/>
              </a:ext>
            </a:extLst>
          </p:cNvPr>
          <p:cNvSpPr txBox="1"/>
          <p:nvPr/>
        </p:nvSpPr>
        <p:spPr>
          <a:xfrm>
            <a:off x="4291913" y="5937631"/>
            <a:ext cx="30951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dirty="0"/>
              <a:t>Créditos: Taller de Restauración, Museo Pedro de Osma. </a:t>
            </a:r>
          </a:p>
        </p:txBody>
      </p:sp>
    </p:spTree>
    <p:extLst>
      <p:ext uri="{BB962C8B-B14F-4D97-AF65-F5344CB8AC3E}">
        <p14:creationId xmlns:p14="http://schemas.microsoft.com/office/powerpoint/2010/main" val="8684068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2129</TotalTime>
  <Words>441</Words>
  <Application>Microsoft Office PowerPoint</Application>
  <PresentationFormat>Panorámica</PresentationFormat>
  <Paragraphs>25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Gill Sans MT</vt:lpstr>
      <vt:lpstr>Tema de Office</vt:lpstr>
      <vt:lpstr>¿SABÍAS QUE LAS OBRAS DE ARTE TAMBIÉN ENVEJECEN?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Taupier</dc:creator>
  <cp:lastModifiedBy>Daphne Cornejo Retamozo</cp:lastModifiedBy>
  <cp:revision>122</cp:revision>
  <dcterms:created xsi:type="dcterms:W3CDTF">2019-03-28T19:39:40Z</dcterms:created>
  <dcterms:modified xsi:type="dcterms:W3CDTF">2020-11-09T17:12:16Z</dcterms:modified>
</cp:coreProperties>
</file>