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67" r:id="rId5"/>
    <p:sldId id="270" r:id="rId6"/>
    <p:sldId id="271" r:id="rId7"/>
    <p:sldId id="268" r:id="rId8"/>
    <p:sldId id="269" r:id="rId9"/>
    <p:sldId id="272" r:id="rId10"/>
    <p:sldId id="273" r:id="rId11"/>
    <p:sldId id="266" r:id="rId1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o Velez" initials="EV" lastIdx="8" clrIdx="0">
    <p:extLst>
      <p:ext uri="{19B8F6BF-5375-455C-9EA6-DF929625EA0E}">
        <p15:presenceInfo xmlns:p15="http://schemas.microsoft.com/office/powerpoint/2012/main" userId="38a7c3ca7e8eb4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10A"/>
    <a:srgbClr val="343246"/>
    <a:srgbClr val="EFE8DE"/>
    <a:srgbClr val="333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A544A-387A-46BE-8A60-47BE8B6DA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BCC7A3-B3A3-4E8E-9C73-9593DFD51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A15995-1428-4695-A20B-9DA98465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08510-0780-49EF-A6BF-F8155BF8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C2BDA-4B34-4724-A09B-E71564E6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026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7013F-0564-4A37-9974-C239FED0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31CDC7-22D2-4E5F-ACEC-8F7C7802A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DEA92-F116-4D3C-BBC9-5BB545BC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2F395-0B53-4E6F-89CB-2A3F5085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B0B902-429E-4958-86EC-C7371DEC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25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DCD22E-771D-43C2-A0C6-18ACE4A0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D54C7C-89FD-4C1C-85AA-4AE725A42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9A5CB-916C-4350-939A-6143FDA0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BB4B7-5CFE-47C6-AA6D-42E9B213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64694-690E-44BB-B1EA-3B9541CE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84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0F4CD-62CF-4667-90E7-45A482D9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8C3FD-7527-4D96-A954-FDCCF1B9D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CEFF7-3F2A-4281-8D26-A6E35255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46586-10D6-428D-AA1D-0B4F913F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B8063-4BEF-44BB-83CD-5B056BF0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22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1E36D-8BB9-4200-9BC6-A5E92830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69FF06-311A-47C0-B033-F119D7A1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12E17-0026-48DF-BF8F-F01CB7AD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74D6B-0A0C-44CE-A641-E5869317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62868-FA97-4421-AD07-5D3F1237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91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AB192-504F-4EF2-B486-2171EFFE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5CEE4E-5862-42E8-96A9-C0192CD0B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B08C3-ACE4-4265-A5C9-ADD079E30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EDCEC-CAC0-45CB-862E-10208E0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A72592-627E-4AED-96D2-1A15907E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FCFEC6-0C64-466C-BFE1-0EE6F5AD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19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017DF-07B3-4945-B1C0-0506242C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A923C9-CCFC-4F06-823B-73740472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91A2F-8B74-497C-9376-D1FF467C4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0A52F7-E5BB-481E-A6F4-5E3F3EB35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31AA2F-B3A6-4588-99E8-476AA820B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3ADD47-1423-4130-B629-303ADBB4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81E739-26C8-4949-AA77-7DCED660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769B02-23C3-45D5-A7AB-7150479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551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A1F7-7D00-487D-83D6-6719F17F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2712FD-DEC3-4918-B831-7AA1D64E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AFC29A-91FA-4AB2-A26C-F40DC756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53F6CF-33A2-43A3-8B7D-319C3307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457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A86929-0CB1-4DBD-98F8-FE64A2C4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0651BF-BA84-43F4-88E2-077AD19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EBFFF9-1FA7-4B97-9B97-1DA45249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891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5A10A-B5C6-4F98-840D-B82604C1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F033C-043C-4A6B-AF7E-768D83A3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890DFF-2B03-477B-B682-DFF2A1547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DBB88C-57C6-4B5C-BB8D-C2C4044D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3D3BB8-7005-4AAC-9CBA-9345427D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A85738-A6CC-4558-9586-12C7C8D7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188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ECAE7-0279-451F-8380-B773BA68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5E29AF-D961-417E-838D-AD9B5393C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B2013D-2273-4967-8069-FF0062DE2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F1DC4F-0909-486D-9F6C-784FF671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278B1C-9531-41FA-A0EA-7B3DF8D8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0A0BC2-404F-4C96-9483-94BCF82C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607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209219-B4BF-4971-A158-4C9CFE23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A32A-EA23-4D02-A78C-E82367CB6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0D722-A42A-46EA-A866-AA9DFCA60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9E34-A125-40BF-BA6D-6F64DBD3D323}" type="datetimeFigureOut">
              <a:rPr lang="es-PE" smtClean="0"/>
              <a:t>18/01/2020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2EA504-7DEE-48C1-9B7E-43FA856F3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0D881-ACF4-4C04-9339-4B4874E1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96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>
            <a:extLst>
              <a:ext uri="{FF2B5EF4-FFF2-40B4-BE49-F238E27FC236}">
                <a16:creationId xmlns:a16="http://schemas.microsoft.com/office/drawing/2014/main" id="{6C0BC929-4068-4BF7-98D5-56531B25346B}"/>
              </a:ext>
            </a:extLst>
          </p:cNvPr>
          <p:cNvGrpSpPr/>
          <p:nvPr/>
        </p:nvGrpSpPr>
        <p:grpSpPr>
          <a:xfrm>
            <a:off x="0" y="-51515"/>
            <a:ext cx="12192000" cy="6909516"/>
            <a:chOff x="0" y="-51515"/>
            <a:chExt cx="12192000" cy="690951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15C9CD1D-486E-406F-B804-E09482118F5F}"/>
                </a:ext>
              </a:extLst>
            </p:cNvPr>
            <p:cNvGrpSpPr/>
            <p:nvPr/>
          </p:nvGrpSpPr>
          <p:grpSpPr>
            <a:xfrm>
              <a:off x="0" y="-51515"/>
              <a:ext cx="12192000" cy="1122363"/>
              <a:chOff x="0" y="0"/>
              <a:chExt cx="12192000" cy="1122363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7F3F77C-461F-43C1-8FBF-2DCB605C1D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B8728805-F283-410E-9B73-4EA5BA9D28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729D9D69-8FC2-4501-B7AF-86DB05FD53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7AE9F8E-204A-4097-B207-A01696ADE2F2}"/>
                </a:ext>
              </a:extLst>
            </p:cNvPr>
            <p:cNvGrpSpPr/>
            <p:nvPr/>
          </p:nvGrpSpPr>
          <p:grpSpPr>
            <a:xfrm>
              <a:off x="0" y="1013261"/>
              <a:ext cx="12192000" cy="1122363"/>
              <a:chOff x="0" y="0"/>
              <a:chExt cx="12192000" cy="1122363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526CF09C-FC5A-45A7-9A01-C7B8DB017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AB2FB170-2448-47D9-9706-B06583935B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313DCD79-E8A0-4913-A397-2E05DF3A79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52A2698-8A01-42AC-A6DE-6A1E90CE8243}"/>
                </a:ext>
              </a:extLst>
            </p:cNvPr>
            <p:cNvGrpSpPr/>
            <p:nvPr/>
          </p:nvGrpSpPr>
          <p:grpSpPr>
            <a:xfrm>
              <a:off x="0" y="2073903"/>
              <a:ext cx="12192000" cy="1122363"/>
              <a:chOff x="0" y="0"/>
              <a:chExt cx="12192000" cy="1122363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7F2CD917-778E-4700-A84F-AC2478F5A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5C6B2561-D367-477B-B4ED-395B665BD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7D77C9F9-EAD2-4DB1-882D-60429B702C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B5A23A63-4269-4910-B0C7-0D3CA52EE032}"/>
                </a:ext>
              </a:extLst>
            </p:cNvPr>
            <p:cNvGrpSpPr/>
            <p:nvPr/>
          </p:nvGrpSpPr>
          <p:grpSpPr>
            <a:xfrm>
              <a:off x="0" y="3138679"/>
              <a:ext cx="12192000" cy="1122363"/>
              <a:chOff x="0" y="0"/>
              <a:chExt cx="12192000" cy="1122363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2DADDF49-C8B4-4A5A-ABB6-F5504B18F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6E758B01-1CCE-4B6B-98AB-BD69F2AD42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8B218A06-5E76-4BFC-9704-E001A0115A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50F0D1A-A1BE-482A-BC69-64C830D83581}"/>
                </a:ext>
              </a:extLst>
            </p:cNvPr>
            <p:cNvGrpSpPr/>
            <p:nvPr/>
          </p:nvGrpSpPr>
          <p:grpSpPr>
            <a:xfrm>
              <a:off x="0" y="4224013"/>
              <a:ext cx="12192000" cy="1122363"/>
              <a:chOff x="0" y="0"/>
              <a:chExt cx="12192000" cy="1122363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B4863FB3-C595-40A6-A4F8-35DB7013D0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3762EBD0-22AC-406B-93D2-0EE45FBAAA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634C141F-23BC-4939-A452-A0CB15544C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2E03BE16-A5FE-4FD2-8940-307EACF786E9}"/>
                </a:ext>
              </a:extLst>
            </p:cNvPr>
            <p:cNvGrpSpPr/>
            <p:nvPr/>
          </p:nvGrpSpPr>
          <p:grpSpPr>
            <a:xfrm>
              <a:off x="0" y="5318551"/>
              <a:ext cx="12192000" cy="1122363"/>
              <a:chOff x="0" y="0"/>
              <a:chExt cx="12192000" cy="1122363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86C9CF27-FDC9-4FCE-8D3A-D9BC1C6FC1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D1790E23-06C7-47F4-9100-127347C972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C82CDEF8-25F5-4A2A-AD1B-1E86A95C82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E02569D9-4840-4B9E-9D64-49B10631E59C}"/>
                </a:ext>
              </a:extLst>
            </p:cNvPr>
            <p:cNvGrpSpPr/>
            <p:nvPr/>
          </p:nvGrpSpPr>
          <p:grpSpPr>
            <a:xfrm>
              <a:off x="0" y="6387331"/>
              <a:ext cx="12192000" cy="470670"/>
              <a:chOff x="0" y="6387331"/>
              <a:chExt cx="12192000" cy="470670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E175C58A-308E-4CC0-99F9-2F3551C81B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83387"/>
              <a:stretch/>
            </p:blipFill>
            <p:spPr>
              <a:xfrm>
                <a:off x="0" y="6389398"/>
                <a:ext cx="5179454" cy="468602"/>
              </a:xfrm>
              <a:prstGeom prst="rect">
                <a:avLst/>
              </a:prstGeom>
            </p:spPr>
          </p:pic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BB73D07C-9A84-43AC-8255-960079E917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83387"/>
              <a:stretch/>
            </p:blipFill>
            <p:spPr>
              <a:xfrm>
                <a:off x="5179454" y="6389399"/>
                <a:ext cx="5179454" cy="468602"/>
              </a:xfrm>
              <a:prstGeom prst="rect">
                <a:avLst/>
              </a:prstGeom>
            </p:spPr>
          </p:pic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256B6C48-D6D8-4C5C-A665-8682E98B4A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83357"/>
              <a:stretch/>
            </p:blipFill>
            <p:spPr>
              <a:xfrm>
                <a:off x="10358908" y="6387331"/>
                <a:ext cx="1833092" cy="470669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4802" y="1670858"/>
            <a:ext cx="6922395" cy="1595132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solidFill>
                  <a:srgbClr val="BE810A"/>
                </a:solidFill>
                <a:latin typeface="huamanpoma" panose="02000500000000000000" pitchFamily="2" charset="0"/>
              </a:rPr>
              <a:t>FIESTAS </a:t>
            </a:r>
            <a:r>
              <a:rPr lang="es-PE" dirty="0">
                <a:solidFill>
                  <a:srgbClr val="BE810A"/>
                </a:solidFill>
                <a:latin typeface="huamanpoma" panose="02000500000000000000" pitchFamily="2" charset="0"/>
              </a:rPr>
              <a:t>EN LA LIMA </a:t>
            </a:r>
            <a:r>
              <a:rPr lang="es-PE" dirty="0" smtClean="0">
                <a:solidFill>
                  <a:srgbClr val="BE810A"/>
                </a:solidFill>
                <a:latin typeface="huamanpoma" panose="02000500000000000000" pitchFamily="2" charset="0"/>
              </a:rPr>
              <a:t>VIRREINAL:</a:t>
            </a:r>
            <a:endParaRPr lang="es-PE" dirty="0">
              <a:solidFill>
                <a:srgbClr val="BE810A"/>
              </a:solidFill>
              <a:latin typeface="huamanpoma" panose="020005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A57767-3A86-420F-8120-2A05286B0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802" y="3320863"/>
            <a:ext cx="6922395" cy="903150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  <a:latin typeface="Gill Sans MT" panose="020B0502020104020203" pitchFamily="34" charset="0"/>
              </a:rPr>
              <a:t>LA FIESTA RELIGIOSA Y LA FIESTA POLÍTICA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4C2035EE-7AE2-446D-BFE4-854A8810752D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4AF27B7B-0B71-41C8-B620-73C28E2434B4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BE81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F810126E-C33F-4CB0-9CB1-55870375F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8F2628B0-556A-447F-A35F-8F39C388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9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401049"/>
            <a:ext cx="11364532" cy="1427751"/>
          </a:xfrm>
        </p:spPr>
        <p:txBody>
          <a:bodyPr>
            <a:noAutofit/>
          </a:bodyPr>
          <a:lstStyle/>
          <a:p>
            <a:pPr algn="just"/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En 1540, la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Santa Sede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confirma la creación, en el virreinato peruano de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una hermandad dedicada a la devoción del Santísimo Sacramento en la iglesia de los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dominicos. Asimismo,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tras crearse la sede episcopal de la Ciudad de Los Reyes el 20 de marzo de 1558, se establece una doble sede para acoger dicha hermandad (</a:t>
            </a:r>
            <a:r>
              <a:rPr lang="es-PE" sz="2000" dirty="0" err="1">
                <a:solidFill>
                  <a:srgbClr val="343246"/>
                </a:solidFill>
                <a:latin typeface="Gill Sans MT" panose="020B0502020104020203" pitchFamily="34" charset="0"/>
              </a:rPr>
              <a:t>Lohmann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, 1994). Así, las primeras celebraciones del Corpus Christi en las principales urbes del virreinato se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registraron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en los Libros de Cabildo de Lima en 1541.</a:t>
            </a:r>
          </a:p>
        </p:txBody>
      </p:sp>
      <p:pic>
        <p:nvPicPr>
          <p:cNvPr id="2052" name="Picture 4" descr="No hay descripción de la foto disponi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00" y="2116924"/>
            <a:ext cx="5814474" cy="3795875"/>
          </a:xfrm>
          <a:prstGeom prst="rect">
            <a:avLst/>
          </a:prstGeom>
          <a:noFill/>
          <a:ln w="28575">
            <a:solidFill>
              <a:srgbClr val="BE8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 txBox="1">
            <a:spLocks/>
          </p:cNvSpPr>
          <p:nvPr/>
        </p:nvSpPr>
        <p:spPr>
          <a:xfrm>
            <a:off x="7553350" y="5225526"/>
            <a:ext cx="3803498" cy="419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Detalle de "</a:t>
            </a:r>
            <a:r>
              <a:rPr lang="es-PE" sz="1200" i="1" dirty="0">
                <a:solidFill>
                  <a:srgbClr val="343246"/>
                </a:solidFill>
                <a:latin typeface="Gill Sans MT" panose="020B0502020104020203" pitchFamily="34" charset="0"/>
              </a:rPr>
              <a:t>Procesión del Corpus </a:t>
            </a:r>
            <a:r>
              <a:rPr lang="es-PE" sz="12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Christi. Anónimo, siglo XVIII. Museo Pedro de Osma.</a:t>
            </a:r>
            <a:endParaRPr lang="es-PE" sz="1200" i="1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1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A57767-3A86-420F-8120-2A05286B0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7410AE-7DD2-4B15-A8F7-A0321FA1CBC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343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635CECE-1130-4218-9A2F-0F324CF8F407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5D5A7349-1349-4AA2-BD77-138798C9FA01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BE81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669C41B-ED14-4BB7-AACF-B5281075D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A862027-B7E8-4D23-88B0-FE5FCA2A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C3F5640-7086-44C5-949E-8841C28BA0AB}"/>
              </a:ext>
            </a:extLst>
          </p:cNvPr>
          <p:cNvSpPr txBox="1">
            <a:spLocks/>
          </p:cNvSpPr>
          <p:nvPr/>
        </p:nvSpPr>
        <p:spPr>
          <a:xfrm>
            <a:off x="395551" y="467880"/>
            <a:ext cx="6922395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>
                <a:solidFill>
                  <a:schemeClr val="bg1"/>
                </a:solidFill>
                <a:latin typeface="huamanpoma" panose="02000500000000000000" pitchFamily="2" charset="0"/>
              </a:rPr>
              <a:t>FUENTES: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 txBox="1">
            <a:spLocks/>
          </p:cNvSpPr>
          <p:nvPr/>
        </p:nvSpPr>
        <p:spPr>
          <a:xfrm>
            <a:off x="395551" y="1945178"/>
            <a:ext cx="6922395" cy="35686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AutoNum type="arabicPeriod"/>
            </a:pP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Acosta de Arias Schreiber, Rosa María. Fiestas coloniales urbanas (Lima – Cuzco – Potosí). Lima: Otorongo Producciones, 1997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es-PE" sz="1400" dirty="0" smtClean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Correa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Bonet, Antonio,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«La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fiesta como práctica del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poder»,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en </a:t>
            </a:r>
            <a:r>
              <a:rPr lang="es-PE" sz="1400" i="1" dirty="0">
                <a:solidFill>
                  <a:srgbClr val="BE810A"/>
                </a:solidFill>
                <a:latin typeface="Gill Sans MT" panose="020B0502020104020203" pitchFamily="34" charset="0"/>
              </a:rPr>
              <a:t>El arte efímero en el </a:t>
            </a:r>
            <a:r>
              <a:rPr lang="es-PE" sz="1400" i="1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mundo </a:t>
            </a:r>
            <a:r>
              <a:rPr lang="es-PE" sz="1400" i="1" dirty="0">
                <a:solidFill>
                  <a:srgbClr val="BE810A"/>
                </a:solidFill>
                <a:latin typeface="Gill Sans MT" panose="020B0502020104020203" pitchFamily="34" charset="0"/>
              </a:rPr>
              <a:t>hispánico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. México. 1983. 43-78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 err="1" smtClean="0">
                <a:solidFill>
                  <a:srgbClr val="BE810A"/>
                </a:solidFill>
                <a:latin typeface="Gill Sans MT" panose="020B0502020104020203" pitchFamily="34" charset="0"/>
              </a:rPr>
              <a:t>Lohmann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,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Guillermo. «El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Corpus Christi: fiesta máxima del culto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católico»,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e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n </a:t>
            </a:r>
            <a:r>
              <a:rPr lang="es-PE" sz="1400" i="1" dirty="0">
                <a:solidFill>
                  <a:srgbClr val="BE810A"/>
                </a:solidFill>
                <a:latin typeface="Gill Sans MT" panose="020B0502020104020203" pitchFamily="34" charset="0"/>
              </a:rPr>
              <a:t>La fiesta en el </a:t>
            </a:r>
            <a:r>
              <a:rPr lang="es-PE" sz="1400" i="1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arte.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Lima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: Banco de Crédito del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Perú, 1994.</a:t>
            </a: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Osorio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,  Alejandra. Inventing Lima: Baroque Modernity in Peru´s South Sea Metropolis. Nueva York: Palgrave Macmillan, 2008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es-PE" sz="1400" dirty="0" smtClean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Ramos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,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Rafael. </a:t>
            </a:r>
            <a:r>
              <a:rPr lang="es-PE" sz="1400" i="1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«La fiesta barroca en Ciudad de </a:t>
            </a:r>
            <a:r>
              <a:rPr lang="es-PE" sz="1400" i="1" dirty="0">
                <a:solidFill>
                  <a:srgbClr val="BE810A"/>
                </a:solidFill>
                <a:latin typeface="Gill Sans MT" panose="020B0502020104020203" pitchFamily="34" charset="0"/>
              </a:rPr>
              <a:t>M</a:t>
            </a:r>
            <a:r>
              <a:rPr lang="es-PE" sz="1400" i="1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éxico y Lima». </a:t>
            </a:r>
            <a:r>
              <a:rPr lang="es-PE" sz="1400" dirty="0" smtClean="0">
                <a:solidFill>
                  <a:srgbClr val="BE810A"/>
                </a:solidFill>
                <a:latin typeface="Gill Sans MT" panose="020B0502020104020203" pitchFamily="34" charset="0"/>
              </a:rPr>
              <a:t>Historia, núm. 30. Instituto de Historia, Pontificia Universidad de Chile, 1997.</a:t>
            </a:r>
          </a:p>
          <a:p>
            <a:pPr marL="342900" indent="-342900" algn="just">
              <a:buFontTx/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Velázquez Castro, Marcel. La mirada de los gallinazos. Cuerpo, fiesta y mercancía en el imaginario sobre Lima (1640 – 1895). Lima: Fondo Editorial del Congreso del Perú, 2013.</a:t>
            </a: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7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912CA3F5-E9C2-4C10-B834-8B662199BE39}"/>
              </a:ext>
            </a:extLst>
          </p:cNvPr>
          <p:cNvSpPr txBox="1">
            <a:spLocks/>
          </p:cNvSpPr>
          <p:nvPr/>
        </p:nvSpPr>
        <p:spPr>
          <a:xfrm>
            <a:off x="419636" y="415537"/>
            <a:ext cx="6922395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>
                <a:solidFill>
                  <a:srgbClr val="BE810A"/>
                </a:solidFill>
                <a:latin typeface="huamanpoma" panose="02000500000000000000" pitchFamily="2" charset="0"/>
              </a:rPr>
              <a:t>INTRODUCCIÓN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1918952"/>
            <a:ext cx="11364532" cy="23050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La fiesta es una necesidad del espíritu humano, diversión, asueto y descanso a nivel personal y social.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En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el mundo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barroco, las fiestas se encargaron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de reforzar las jerarquías sociales, pero también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fueron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momentos de cohesión por la experiencia común y la fusión simbólica que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experimentó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la sociedad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.</a:t>
            </a:r>
          </a:p>
          <a:p>
            <a:pPr algn="just"/>
            <a:endParaRPr lang="es-PE" dirty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En los virreinatos americanos, las fiestas exaltaron los ideales de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la monarquía y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 la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religión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católica. También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supusieron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una válvula de escape a la rigidez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 una sociedad de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antiguo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régimen (Correa Bonet: 1983).</a:t>
            </a:r>
            <a:endParaRPr lang="es-PE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3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9CD59FA-03E7-4C7D-8F89-07E369F581AA}"/>
              </a:ext>
            </a:extLst>
          </p:cNvPr>
          <p:cNvSpPr txBox="1">
            <a:spLocks/>
          </p:cNvSpPr>
          <p:nvPr/>
        </p:nvSpPr>
        <p:spPr>
          <a:xfrm>
            <a:off x="419636" y="415537"/>
            <a:ext cx="6922395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>
                <a:solidFill>
                  <a:srgbClr val="BE810A"/>
                </a:solidFill>
                <a:latin typeface="huamanpoma" panose="02000500000000000000" pitchFamily="2" charset="0"/>
              </a:rPr>
              <a:t>LA FIESTA POLÍTICA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1918952"/>
            <a:ext cx="11364532" cy="23050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Este tipo de celebración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fortalecía la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cohesión del organismo político y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despertaba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la lealtad y «el amor» de los súbditos en suelo americano. </a:t>
            </a:r>
            <a:endParaRPr lang="es-PE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endParaRPr lang="es-PE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Las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celebraciones públicas por el acceso al trono de un nuevo monarca, el nacimiento de un heredero real o la recepción de las autoridades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virreinales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llegadas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al Perú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propiciaban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un conjunto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de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fiestas. Estas se caracterizaban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por el despliegue de un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fastuoso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ritual cívico-religioso orientado a legitimar tanto a las autoridades como a las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élites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locales, a la vez que reforzaban los soportes ideológicos de la monarquía.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B24AA4D-E049-4C25-AF24-F9B02F86E643}"/>
              </a:ext>
            </a:extLst>
          </p:cNvPr>
          <p:cNvGrpSpPr/>
          <p:nvPr/>
        </p:nvGrpSpPr>
        <p:grpSpPr>
          <a:xfrm>
            <a:off x="0" y="6328125"/>
            <a:ext cx="8693239" cy="114338"/>
            <a:chOff x="0" y="0"/>
            <a:chExt cx="12192000" cy="112236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55BC390-3DCF-4E53-9400-744E5BB14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6AD4553-58FF-4FED-B173-F714A5AAF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8ED201D-9B69-4325-9547-0F8FC2032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4B121F3-02E9-43B9-808C-38B8AD04250A}"/>
              </a:ext>
            </a:extLst>
          </p:cNvPr>
          <p:cNvGrpSpPr/>
          <p:nvPr/>
        </p:nvGrpSpPr>
        <p:grpSpPr>
          <a:xfrm>
            <a:off x="8958724" y="6017520"/>
            <a:ext cx="1873444" cy="696515"/>
            <a:chOff x="8958724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724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742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742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0EB11B6-5D50-4603-BCDB-C78AA8D113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168" y="6063043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644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273033"/>
            <a:ext cx="11364532" cy="934559"/>
          </a:xfrm>
        </p:spPr>
        <p:txBody>
          <a:bodyPr>
            <a:normAutofit/>
          </a:bodyPr>
          <a:lstStyle/>
          <a:p>
            <a:pPr algn="just"/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Para celebrar las fiestas políticas, se construían monumentos de arquitectura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efímera en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los espacios públicos de Lima como los altares y los arcos de triunfo. La presencia material y simbólica del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rey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se manifestaba a través de retratos, emblemas, insignias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y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sellos reales.</a:t>
            </a:r>
          </a:p>
        </p:txBody>
      </p:sp>
      <p:pic>
        <p:nvPicPr>
          <p:cNvPr id="1026" name="Picture 2" descr="http://www.cervantesvirtual.com/images/portales/juan_del_valle_y_caviedes/graf/arquitectura/08_1666_arte_lima_virreinal_monumento_carlos_ii_caviedes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88" y="1316736"/>
            <a:ext cx="3563289" cy="4820159"/>
          </a:xfrm>
          <a:prstGeom prst="rect">
            <a:avLst/>
          </a:prstGeom>
          <a:noFill/>
          <a:ln w="28575">
            <a:solidFill>
              <a:srgbClr val="BE8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 txBox="1">
            <a:spLocks/>
          </p:cNvSpPr>
          <p:nvPr/>
        </p:nvSpPr>
        <p:spPr>
          <a:xfrm>
            <a:off x="6496020" y="5117171"/>
            <a:ext cx="3204436" cy="60259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3600" i="1" dirty="0">
                <a:solidFill>
                  <a:srgbClr val="343246"/>
                </a:solidFill>
                <a:latin typeface="Gill Sans MT" panose="020B0502020104020203" pitchFamily="34" charset="0"/>
              </a:rPr>
              <a:t>Monumento para la proclamación de Carlos II en Lima (1666)</a:t>
            </a:r>
            <a:r>
              <a:rPr lang="es-PE" sz="3600" dirty="0">
                <a:solidFill>
                  <a:srgbClr val="343246"/>
                </a:solidFill>
                <a:latin typeface="Gill Sans MT" panose="020B0502020104020203" pitchFamily="34" charset="0"/>
              </a:rPr>
              <a:t>,</a:t>
            </a:r>
            <a:r>
              <a:rPr lang="es-PE" sz="3600" i="1" dirty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r>
              <a:rPr lang="es-PE" sz="3600" dirty="0">
                <a:solidFill>
                  <a:srgbClr val="343246"/>
                </a:solidFill>
                <a:latin typeface="Gill Sans MT" panose="020B0502020104020203" pitchFamily="34" charset="0"/>
              </a:rPr>
              <a:t>obra de fray Cristóbal </a:t>
            </a:r>
            <a:r>
              <a:rPr lang="es-PE" sz="36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Caballero.</a:t>
            </a:r>
            <a:endParaRPr lang="es-PE" sz="3600" dirty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s-PE" sz="36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Foto</a:t>
            </a:r>
            <a:r>
              <a:rPr lang="es-PE" sz="3600" dirty="0">
                <a:solidFill>
                  <a:srgbClr val="343246"/>
                </a:solidFill>
                <a:latin typeface="Gill Sans MT" panose="020B0502020104020203" pitchFamily="34" charset="0"/>
              </a:rPr>
              <a:t>: Biblioteca Nacional de </a:t>
            </a:r>
            <a:r>
              <a:rPr lang="es-PE" sz="36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España.</a:t>
            </a:r>
          </a:p>
          <a:p>
            <a:pPr algn="just"/>
            <a:endParaRPr lang="es-PE" sz="22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7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9CD59FA-03E7-4C7D-8F89-07E369F581AA}"/>
              </a:ext>
            </a:extLst>
          </p:cNvPr>
          <p:cNvSpPr txBox="1">
            <a:spLocks/>
          </p:cNvSpPr>
          <p:nvPr/>
        </p:nvSpPr>
        <p:spPr>
          <a:xfrm>
            <a:off x="419636" y="415537"/>
            <a:ext cx="6922395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 smtClean="0">
                <a:solidFill>
                  <a:srgbClr val="BE810A"/>
                </a:solidFill>
                <a:latin typeface="huamanpoma" panose="02000500000000000000" pitchFamily="2" charset="0"/>
              </a:rPr>
              <a:t>NACIMIENTOS REGIOS</a:t>
            </a:r>
            <a:endParaRPr lang="es-PE" dirty="0">
              <a:solidFill>
                <a:srgbClr val="BE810A"/>
              </a:solidFill>
              <a:latin typeface="huamanpoma" panose="02000500000000000000" pitchFamily="2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1387408"/>
            <a:ext cx="11364532" cy="1207540"/>
          </a:xfrm>
        </p:spPr>
        <p:txBody>
          <a:bodyPr>
            <a:normAutofit/>
          </a:bodyPr>
          <a:lstStyle/>
          <a:p>
            <a:pPr algn="just"/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Los nacimientos de príncipes herederos fueron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acontecimientos muy festejados, ya que suponían la continuidad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de la monarquía y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la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estabilidad de la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sociedad (Ramos: 1997). Especial relevancia tuvo el nacimiento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de Baltasar Carlos (n.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1629), evento que se festejó en Lima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a lo largo de 1630 y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1631 y se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imprimió una relación de las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fiestas,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en verso, por el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poeta Rodrigo </a:t>
            </a:r>
            <a:r>
              <a:rPr lang="es-PE" sz="2000" dirty="0">
                <a:solidFill>
                  <a:srgbClr val="343246"/>
                </a:solidFill>
                <a:latin typeface="Gill Sans MT" panose="020B0502020104020203" pitchFamily="34" charset="0"/>
              </a:rPr>
              <a:t>de Carvajal y </a:t>
            </a:r>
            <a:r>
              <a:rPr lang="es-PE" sz="20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Robles.</a:t>
            </a:r>
            <a:endParaRPr lang="es-PE" sz="20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B24AA4D-E049-4C25-AF24-F9B02F86E643}"/>
              </a:ext>
            </a:extLst>
          </p:cNvPr>
          <p:cNvGrpSpPr/>
          <p:nvPr/>
        </p:nvGrpSpPr>
        <p:grpSpPr>
          <a:xfrm>
            <a:off x="0" y="6328125"/>
            <a:ext cx="8693239" cy="114338"/>
            <a:chOff x="0" y="0"/>
            <a:chExt cx="12192000" cy="112236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55BC390-3DCF-4E53-9400-744E5BB14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6AD4553-58FF-4FED-B173-F714A5AAF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8ED201D-9B69-4325-9547-0F8FC2032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4B121F3-02E9-43B9-808C-38B8AD04250A}"/>
              </a:ext>
            </a:extLst>
          </p:cNvPr>
          <p:cNvGrpSpPr/>
          <p:nvPr/>
        </p:nvGrpSpPr>
        <p:grpSpPr>
          <a:xfrm>
            <a:off x="8958724" y="6017520"/>
            <a:ext cx="1873444" cy="696515"/>
            <a:chOff x="8958724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724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742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742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0EB11B6-5D50-4603-BCDB-C78AA8D113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168" y="6063043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877" y="2719499"/>
            <a:ext cx="2580640" cy="3483864"/>
          </a:xfrm>
          <a:prstGeom prst="rect">
            <a:avLst/>
          </a:prstGeom>
          <a:ln w="28575">
            <a:solidFill>
              <a:srgbClr val="BE810A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42" y="2719499"/>
            <a:ext cx="2697818" cy="3483864"/>
          </a:xfrm>
          <a:prstGeom prst="rect">
            <a:avLst/>
          </a:prstGeom>
          <a:ln w="28575">
            <a:solidFill>
              <a:srgbClr val="BE810A"/>
            </a:solidFill>
          </a:ln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 txBox="1">
            <a:spLocks/>
          </p:cNvSpPr>
          <p:nvPr/>
        </p:nvSpPr>
        <p:spPr>
          <a:xfrm>
            <a:off x="281650" y="5414927"/>
            <a:ext cx="2390577" cy="602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2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«Fiestas </a:t>
            </a:r>
            <a:r>
              <a:rPr lang="es-PE" sz="1200" i="1" dirty="0">
                <a:solidFill>
                  <a:srgbClr val="343246"/>
                </a:solidFill>
                <a:latin typeface="Gill Sans MT" panose="020B0502020104020203" pitchFamily="34" charset="0"/>
              </a:rPr>
              <a:t>de Lima por el Nacimiento del Príncipe Baltasar </a:t>
            </a:r>
            <a:r>
              <a:rPr lang="es-PE" sz="12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Carlos», </a:t>
            </a:r>
            <a:r>
              <a:rPr lang="es-PE" sz="1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1950 [1632].</a:t>
            </a:r>
            <a:endParaRPr lang="es-PE" sz="1200" i="1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 txBox="1">
            <a:spLocks/>
          </p:cNvSpPr>
          <p:nvPr/>
        </p:nvSpPr>
        <p:spPr>
          <a:xfrm>
            <a:off x="8958724" y="3069572"/>
            <a:ext cx="3033453" cy="722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i="1" dirty="0">
                <a:solidFill>
                  <a:srgbClr val="343246"/>
                </a:solidFill>
                <a:latin typeface="Gill Sans MT" panose="020B0502020104020203" pitchFamily="34" charset="0"/>
              </a:rPr>
              <a:t>Don Baltasar Carlos </a:t>
            </a:r>
            <a:r>
              <a:rPr lang="es-PE" sz="12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con un enano.</a:t>
            </a:r>
            <a:endParaRPr lang="es-PE" sz="1200" i="1" dirty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s-PE" sz="1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Diego </a:t>
            </a:r>
            <a:r>
              <a:rPr lang="es-PE" sz="1200" dirty="0">
                <a:solidFill>
                  <a:srgbClr val="343246"/>
                </a:solidFill>
                <a:latin typeface="Gill Sans MT" panose="020B0502020104020203" pitchFamily="34" charset="0"/>
              </a:rPr>
              <a:t>Rodríguez de Silva y </a:t>
            </a:r>
            <a:r>
              <a:rPr lang="es-PE" sz="1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Velázquez,1632. Boston, Museo de Bellas Artes.</a:t>
            </a:r>
            <a:endParaRPr lang="es-PE" sz="12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4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0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9CD59FA-03E7-4C7D-8F89-07E369F581AA}"/>
              </a:ext>
            </a:extLst>
          </p:cNvPr>
          <p:cNvSpPr txBox="1">
            <a:spLocks/>
          </p:cNvSpPr>
          <p:nvPr/>
        </p:nvSpPr>
        <p:spPr>
          <a:xfrm>
            <a:off x="419636" y="415537"/>
            <a:ext cx="6922395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 smtClean="0">
                <a:solidFill>
                  <a:srgbClr val="BE810A"/>
                </a:solidFill>
                <a:latin typeface="huamanpoma" panose="02000500000000000000" pitchFamily="2" charset="0"/>
              </a:rPr>
              <a:t>LA FIESTA LUCTUOSA</a:t>
            </a:r>
            <a:endParaRPr lang="es-PE" dirty="0">
              <a:solidFill>
                <a:srgbClr val="BE810A"/>
              </a:solidFill>
              <a:latin typeface="huamanpoma" panose="02000500000000000000" pitchFamily="2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292" y="1883132"/>
            <a:ext cx="4408396" cy="36764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Los elementos que configuraron a la fiesta luctuosa como momentos únicos, de honda impresión y significado fueron el interior de la catedral teñido de negro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contrastante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con el titilar de cirios encendidos, la riqueza de los ornamentos, la música y el canto, el gesto simbólico del rito y la ceremonia. Además, en los espacios públicos, los cortejos de personajes y autoridades con paso quieto y solemne eran interrumpidos por el fúnebre doblar de las campanas. </a:t>
            </a:r>
          </a:p>
          <a:p>
            <a:pPr algn="just"/>
            <a:endParaRPr lang="es-PE" sz="2200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endParaRPr lang="es-PE" sz="22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B24AA4D-E049-4C25-AF24-F9B02F86E643}"/>
              </a:ext>
            </a:extLst>
          </p:cNvPr>
          <p:cNvGrpSpPr/>
          <p:nvPr/>
        </p:nvGrpSpPr>
        <p:grpSpPr>
          <a:xfrm>
            <a:off x="0" y="6328125"/>
            <a:ext cx="8693239" cy="114338"/>
            <a:chOff x="0" y="0"/>
            <a:chExt cx="12192000" cy="112236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55BC390-3DCF-4E53-9400-744E5BB14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6AD4553-58FF-4FED-B173-F714A5AAF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8ED201D-9B69-4325-9547-0F8FC2032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4B121F3-02E9-43B9-808C-38B8AD04250A}"/>
              </a:ext>
            </a:extLst>
          </p:cNvPr>
          <p:cNvGrpSpPr/>
          <p:nvPr/>
        </p:nvGrpSpPr>
        <p:grpSpPr>
          <a:xfrm>
            <a:off x="8958724" y="6017520"/>
            <a:ext cx="1873444" cy="696515"/>
            <a:chOff x="8958724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724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742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742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0EB11B6-5D50-4603-BCDB-C78AA8D113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32168" y="6063043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524" y="240309"/>
            <a:ext cx="4473172" cy="5229534"/>
          </a:xfrm>
          <a:prstGeom prst="rect">
            <a:avLst/>
          </a:prstGeom>
          <a:ln w="28575">
            <a:solidFill>
              <a:srgbClr val="BE810A"/>
            </a:solidFill>
          </a:ln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 txBox="1">
            <a:spLocks/>
          </p:cNvSpPr>
          <p:nvPr/>
        </p:nvSpPr>
        <p:spPr>
          <a:xfrm>
            <a:off x="7013854" y="5559449"/>
            <a:ext cx="4096512" cy="419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i="1" dirty="0">
                <a:solidFill>
                  <a:srgbClr val="343246"/>
                </a:solidFill>
                <a:latin typeface="Gill Sans MT" panose="020B0502020104020203" pitchFamily="34" charset="0"/>
              </a:rPr>
              <a:t>Túmulo funerario del XV Arzobispo de Lima, Don Diego Antonio de Parada </a:t>
            </a:r>
            <a:r>
              <a:rPr lang="es-PE" sz="1200" i="1" dirty="0" err="1">
                <a:solidFill>
                  <a:srgbClr val="343246"/>
                </a:solidFill>
                <a:latin typeface="Gill Sans MT" panose="020B0502020104020203" pitchFamily="34" charset="0"/>
              </a:rPr>
              <a:t>Vidaurre</a:t>
            </a:r>
            <a:r>
              <a:rPr lang="es-PE" sz="1200" i="1" dirty="0">
                <a:solidFill>
                  <a:srgbClr val="343246"/>
                </a:solidFill>
                <a:latin typeface="Gill Sans MT" panose="020B0502020104020203" pitchFamily="34" charset="0"/>
              </a:rPr>
              <a:t> (1779</a:t>
            </a:r>
            <a:r>
              <a:rPr lang="es-PE" sz="12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).</a:t>
            </a:r>
            <a:endParaRPr lang="es-PE" sz="1200" i="1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5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C7B4BF4-7EDC-4858-B128-DFFE3D1E8500}"/>
              </a:ext>
            </a:extLst>
          </p:cNvPr>
          <p:cNvGrpSpPr/>
          <p:nvPr/>
        </p:nvGrpSpPr>
        <p:grpSpPr>
          <a:xfrm>
            <a:off x="10001913" y="6017519"/>
            <a:ext cx="1873444" cy="696515"/>
            <a:chOff x="10001913" y="6030399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49774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30399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75923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09CD59FA-03E7-4C7D-8F89-07E369F581AA}"/>
              </a:ext>
            </a:extLst>
          </p:cNvPr>
          <p:cNvSpPr txBox="1">
            <a:spLocks/>
          </p:cNvSpPr>
          <p:nvPr/>
        </p:nvSpPr>
        <p:spPr>
          <a:xfrm>
            <a:off x="419636" y="415537"/>
            <a:ext cx="6922395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>
                <a:solidFill>
                  <a:srgbClr val="BE810A"/>
                </a:solidFill>
                <a:latin typeface="huamanpoma" panose="02000500000000000000" pitchFamily="2" charset="0"/>
              </a:rPr>
              <a:t>LA FIESTA RELIGIOSA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1918952"/>
            <a:ext cx="11364532" cy="23050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En estas celebraciones, se conjugaba el poder terrenal y el poder divino, el orden político y el orden sagrado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. </a:t>
            </a:r>
            <a:endParaRPr lang="es-PE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endParaRPr lang="es-PE" dirty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Las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diversas fiestas movilizaban la simbología y la cultura material de la sociedad virreinal: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cada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uno de los grupos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sociales cumplía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un papel en el espectáculo público, ya sea a través de las ceremonias oficiales, cuya dirección estaba reservada a la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e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lite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, o a través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 las cofradías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, las que identificaban visiblemente a cada uno de los sectores sociales y hacían presente su posición en el conjunto de la sociedad.</a:t>
            </a:r>
          </a:p>
        </p:txBody>
      </p:sp>
    </p:spTree>
    <p:extLst>
      <p:ext uri="{BB962C8B-B14F-4D97-AF65-F5344CB8AC3E}">
        <p14:creationId xmlns:p14="http://schemas.microsoft.com/office/powerpoint/2010/main" val="288982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4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401049"/>
            <a:ext cx="11364532" cy="1043703"/>
          </a:xfrm>
        </p:spPr>
        <p:txBody>
          <a:bodyPr>
            <a:normAutofit/>
          </a:bodyPr>
          <a:lstStyle/>
          <a:p>
            <a:pPr algn="just"/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Las fiestas religiosas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marcaron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la percepción del tiempo y las formas de sociabilidad colectiva en la Lima virreinal. Durante el siglo XVII se 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calcula </a:t>
            </a:r>
            <a:r>
              <a:rPr lang="es-PE" sz="2200" dirty="0">
                <a:solidFill>
                  <a:srgbClr val="343246"/>
                </a:solidFill>
                <a:latin typeface="Gill Sans MT" panose="020B0502020104020203" pitchFamily="34" charset="0"/>
              </a:rPr>
              <a:t>la realización de 98 fiestas anuales con misas, desfiles, procesiones, representaciones dramáticas y juegos (Acosta de Arias </a:t>
            </a:r>
            <a:r>
              <a:rPr lang="es-PE" sz="2200" dirty="0" err="1" smtClean="0">
                <a:solidFill>
                  <a:srgbClr val="343246"/>
                </a:solidFill>
                <a:latin typeface="Gill Sans MT" panose="020B0502020104020203" pitchFamily="34" charset="0"/>
              </a:rPr>
              <a:t>Schreiber</a:t>
            </a:r>
            <a:r>
              <a:rPr lang="es-PE" sz="2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: 1997).</a:t>
            </a:r>
            <a:endParaRPr lang="es-PE" sz="22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pic>
        <p:nvPicPr>
          <p:cNvPr id="5122" name="Picture 2" descr="https://image.isu.pub/160224173007-bea1bb474724782ce7657223d8807adf/jpg/page_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1513" b="32998"/>
          <a:stretch/>
        </p:blipFill>
        <p:spPr bwMode="auto">
          <a:xfrm>
            <a:off x="5058511" y="1664976"/>
            <a:ext cx="4755660" cy="4352544"/>
          </a:xfrm>
          <a:prstGeom prst="rect">
            <a:avLst/>
          </a:prstGeom>
          <a:noFill/>
          <a:ln w="28575">
            <a:solidFill>
              <a:srgbClr val="BE8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 txBox="1">
            <a:spLocks/>
          </p:cNvSpPr>
          <p:nvPr/>
        </p:nvSpPr>
        <p:spPr>
          <a:xfrm>
            <a:off x="896518" y="5246078"/>
            <a:ext cx="3803498" cy="52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i="1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Detalles de “Procesión del Santo Cristo de Burgos de San Agustín el Jueves Santo”. </a:t>
            </a:r>
            <a:r>
              <a:rPr lang="es-PE" sz="1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Pancho Fierro, 1832. </a:t>
            </a:r>
            <a:r>
              <a:rPr lang="es-PE" sz="1200" dirty="0" err="1" smtClean="0">
                <a:solidFill>
                  <a:srgbClr val="343246"/>
                </a:solidFill>
                <a:latin typeface="Gill Sans MT" panose="020B0502020104020203" pitchFamily="34" charset="0"/>
              </a:rPr>
              <a:t>Hispanic</a:t>
            </a:r>
            <a:r>
              <a:rPr lang="es-PE" sz="1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r>
              <a:rPr lang="es-PE" sz="1200" dirty="0" err="1" smtClean="0">
                <a:solidFill>
                  <a:srgbClr val="343246"/>
                </a:solidFill>
                <a:latin typeface="Gill Sans MT" panose="020B0502020104020203" pitchFamily="34" charset="0"/>
              </a:rPr>
              <a:t>Society</a:t>
            </a:r>
            <a:r>
              <a:rPr lang="es-PE" sz="1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 of </a:t>
            </a:r>
            <a:r>
              <a:rPr lang="es-PE" sz="1200" dirty="0" err="1" smtClean="0">
                <a:solidFill>
                  <a:srgbClr val="343246"/>
                </a:solidFill>
                <a:latin typeface="Gill Sans MT" panose="020B0502020104020203" pitchFamily="34" charset="0"/>
              </a:rPr>
              <a:t>America</a:t>
            </a:r>
            <a:r>
              <a:rPr lang="es-PE" sz="1200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.</a:t>
            </a:r>
            <a:endParaRPr lang="es-PE" sz="12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9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-5696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C7B4BF4-7EDC-4858-B128-DFFE3D1E8500}"/>
              </a:ext>
            </a:extLst>
          </p:cNvPr>
          <p:cNvGrpSpPr/>
          <p:nvPr/>
        </p:nvGrpSpPr>
        <p:grpSpPr>
          <a:xfrm>
            <a:off x="10001913" y="6017519"/>
            <a:ext cx="1873444" cy="696515"/>
            <a:chOff x="10001913" y="6030399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49774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30399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75923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09CD59FA-03E7-4C7D-8F89-07E369F581AA}"/>
              </a:ext>
            </a:extLst>
          </p:cNvPr>
          <p:cNvSpPr txBox="1">
            <a:spLocks/>
          </p:cNvSpPr>
          <p:nvPr/>
        </p:nvSpPr>
        <p:spPr>
          <a:xfrm>
            <a:off x="419636" y="415537"/>
            <a:ext cx="6922395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 smtClean="0">
                <a:solidFill>
                  <a:srgbClr val="BE810A"/>
                </a:solidFill>
                <a:latin typeface="huamanpoma" panose="02000500000000000000" pitchFamily="2" charset="0"/>
              </a:rPr>
              <a:t>CORPUS CHRISTI</a:t>
            </a:r>
            <a:endParaRPr lang="es-PE" dirty="0">
              <a:solidFill>
                <a:srgbClr val="BE810A"/>
              </a:solidFill>
              <a:latin typeface="huamanpoma" panose="02000500000000000000" pitchFamily="2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CBD0609-4258-4263-994C-E229F496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36" y="1918952"/>
            <a:ext cx="11364532" cy="24701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La festividad y devoción al Santísimo Cuerpo de Cristo se remonta hacia el año 1230 en San Miguel de Lieja, Bélgica. Fue proclamada como fiesta de la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Iglesia, dentro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del calendario litúrgico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anual,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por Urbano IV en 1264 con la bula </a:t>
            </a:r>
            <a:r>
              <a:rPr lang="es-PE" i="1" dirty="0" err="1">
                <a:solidFill>
                  <a:srgbClr val="343246"/>
                </a:solidFill>
                <a:latin typeface="Gill Sans MT" panose="020B0502020104020203" pitchFamily="34" charset="0"/>
              </a:rPr>
              <a:t>Transitorum</a:t>
            </a:r>
            <a:r>
              <a:rPr lang="es-PE" i="1" dirty="0">
                <a:solidFill>
                  <a:srgbClr val="343246"/>
                </a:solidFill>
                <a:latin typeface="Gill Sans MT" panose="020B0502020104020203" pitchFamily="34" charset="0"/>
              </a:rPr>
              <a:t> de Hoc Mundo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y fue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instaurada la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procesión, como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vehículo público de la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fe,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por Juan XXII en 1316. </a:t>
            </a:r>
            <a:endParaRPr lang="es-PE" dirty="0" smtClean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endParaRPr lang="es-PE" dirty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En España,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Juan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I impone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a sus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vasallos,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en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1387,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que profesen la fe católica y celebren el Corpus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Christi, hecho que, propiciado por la fundación de la Casa de Austria, se </a:t>
            </a:r>
            <a:r>
              <a:rPr lang="es-PE" dirty="0" smtClean="0">
                <a:solidFill>
                  <a:srgbClr val="343246"/>
                </a:solidFill>
                <a:latin typeface="Gill Sans MT" panose="020B0502020104020203" pitchFamily="34" charset="0"/>
              </a:rPr>
              <a:t>extendió 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a los dominios del </a:t>
            </a:r>
            <a:r>
              <a:rPr lang="es-PE" i="1" dirty="0">
                <a:solidFill>
                  <a:srgbClr val="343246"/>
                </a:solidFill>
                <a:latin typeface="Gill Sans MT" panose="020B0502020104020203" pitchFamily="34" charset="0"/>
              </a:rPr>
              <a:t>Nuevo Mundo</a:t>
            </a:r>
            <a:r>
              <a:rPr lang="es-PE" dirty="0">
                <a:solidFill>
                  <a:srgbClr val="343246"/>
                </a:solidFill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894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1080</Words>
  <Application>Microsoft Office PowerPoint</Application>
  <PresentationFormat>Panorámica</PresentationFormat>
  <Paragraphs>45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huamanpoma</vt:lpstr>
      <vt:lpstr>Tema de Office</vt:lpstr>
      <vt:lpstr>FIESTAS EN LA LIMA VIRREINAL: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Taupier</dc:creator>
  <cp:lastModifiedBy>DAPHNE</cp:lastModifiedBy>
  <cp:revision>43</cp:revision>
  <dcterms:created xsi:type="dcterms:W3CDTF">2019-03-28T19:39:40Z</dcterms:created>
  <dcterms:modified xsi:type="dcterms:W3CDTF">2020-01-18T21:43:57Z</dcterms:modified>
</cp:coreProperties>
</file>