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60" r:id="rId3"/>
    <p:sldId id="267" r:id="rId4"/>
    <p:sldId id="265" r:id="rId5"/>
    <p:sldId id="272" r:id="rId6"/>
    <p:sldId id="273" r:id="rId7"/>
    <p:sldId id="268" r:id="rId8"/>
    <p:sldId id="270" r:id="rId9"/>
    <p:sldId id="274" r:id="rId10"/>
    <p:sldId id="269" r:id="rId11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o Velez" initials="EV" lastIdx="8" clrIdx="0">
    <p:extLst>
      <p:ext uri="{19B8F6BF-5375-455C-9EA6-DF929625EA0E}">
        <p15:presenceInfo xmlns:p15="http://schemas.microsoft.com/office/powerpoint/2012/main" userId="38a7c3ca7e8eb4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10A"/>
    <a:srgbClr val="343246"/>
    <a:srgbClr val="EFE8DE"/>
    <a:srgbClr val="33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36C730-D4C8-4930-B95D-84445B788D5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7F02BC-41C2-46D5-BE76-A37BB822C9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794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A544A-387A-46BE-8A60-47BE8B6DA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CC7A3-B3A3-4E8E-9C73-9593DFD51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15995-1428-4695-A20B-9DA98465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08510-0780-49EF-A6BF-F8155BF8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C2BDA-4B34-4724-A09B-E71564E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2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7013F-0564-4A37-9974-C239FED0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1CDC7-22D2-4E5F-ACEC-8F7C7802A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DEA92-F116-4D3C-BBC9-5BB545BC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F395-0B53-4E6F-89CB-2A3F5085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B0B902-429E-4958-86EC-C7371DE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25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CD22E-771D-43C2-A0C6-18ACE4A0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54C7C-89FD-4C1C-85AA-4AE725A42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9A5CB-916C-4350-939A-6143FDA0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BB4B7-5CFE-47C6-AA6D-42E9B21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64694-690E-44BB-B1EA-3B9541C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8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F4CD-62CF-4667-90E7-45A482D9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8C3FD-7527-4D96-A954-FDCCF1B9D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CEFF7-3F2A-4281-8D26-A6E35255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6586-10D6-428D-AA1D-0B4F913F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B8063-4BEF-44BB-83CD-5B056BF0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E36D-8BB9-4200-9BC6-A5E92830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9FF06-311A-47C0-B033-F119D7A1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12E17-0026-48DF-BF8F-F01CB7AD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74D6B-0A0C-44CE-A641-E586931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62868-FA97-4421-AD07-5D3F1237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1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AB192-504F-4EF2-B486-2171EFFE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CEE4E-5862-42E8-96A9-C0192CD0B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B08C3-ACE4-4265-A5C9-ADD079E3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EDCEC-CAC0-45CB-862E-10208E0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A72592-627E-4AED-96D2-1A15907E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CFEC6-0C64-466C-BFE1-0EE6F5AD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19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017DF-07B3-4945-B1C0-0506242C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923C9-CCFC-4F06-823B-73740472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91A2F-8B74-497C-9376-D1FF467C4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0A52F7-E5BB-481E-A6F4-5E3F3EB3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31AA2F-B3A6-4588-99E8-476AA820B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3ADD47-1423-4130-B629-303ADBB4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81E739-26C8-4949-AA77-7DCED66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769B02-23C3-45D5-A7AB-7150479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5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A1F7-7D00-487D-83D6-6719F17F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712FD-DEC3-4918-B831-7AA1D64E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AFC29A-91FA-4AB2-A26C-F40DC756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53F6CF-33A2-43A3-8B7D-319C3307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57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A86929-0CB1-4DBD-98F8-FE64A2C4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0651BF-BA84-43F4-88E2-077AD19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BFFF9-1FA7-4B97-9B97-1DA45249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9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5A10A-B5C6-4F98-840D-B82604C1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F033C-043C-4A6B-AF7E-768D83A3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90DFF-2B03-477B-B682-DFF2A154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BB88C-57C6-4B5C-BB8D-C2C4044D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3D3BB8-7005-4AAC-9CBA-9345427D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A85738-A6CC-4558-9586-12C7C8D7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18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CAE7-0279-451F-8380-B773BA68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5E29AF-D961-417E-838D-AD9B5393C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2013D-2273-4967-8069-FF0062DE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F1DC4F-0909-486D-9F6C-784FF671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278B1C-9531-41FA-A0EA-7B3DF8D8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0A0BC2-404F-4C96-9483-94BCF82C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60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209219-B4BF-4971-A158-4C9CFE23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A32A-EA23-4D02-A78C-E82367CB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0D722-A42A-46EA-A866-AA9DFCA60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EA504-7DEE-48C1-9B7E-43FA856F3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0D881-ACF4-4C04-9339-4B4874E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6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eru.travel/Portals/_default/Images/News/infografia_qhapaq_nan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6C0BC929-4068-4BF7-98D5-56531B25346B}"/>
              </a:ext>
            </a:extLst>
          </p:cNvPr>
          <p:cNvGrpSpPr/>
          <p:nvPr/>
        </p:nvGrpSpPr>
        <p:grpSpPr>
          <a:xfrm>
            <a:off x="0" y="-51515"/>
            <a:ext cx="12192000" cy="6909516"/>
            <a:chOff x="0" y="-51515"/>
            <a:chExt cx="12192000" cy="690951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5C9CD1D-486E-406F-B804-E09482118F5F}"/>
                </a:ext>
              </a:extLst>
            </p:cNvPr>
            <p:cNvGrpSpPr/>
            <p:nvPr/>
          </p:nvGrpSpPr>
          <p:grpSpPr>
            <a:xfrm>
              <a:off x="0" y="-51515"/>
              <a:ext cx="12192000" cy="1122363"/>
              <a:chOff x="0" y="0"/>
              <a:chExt cx="12192000" cy="1122363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7F3F77C-461F-43C1-8FBF-2DCB605C1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B8728805-F283-410E-9B73-4EA5BA9D28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29D9D69-8FC2-4501-B7AF-86DB05FD5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7AE9F8E-204A-4097-B207-A01696ADE2F2}"/>
                </a:ext>
              </a:extLst>
            </p:cNvPr>
            <p:cNvGrpSpPr/>
            <p:nvPr/>
          </p:nvGrpSpPr>
          <p:grpSpPr>
            <a:xfrm>
              <a:off x="0" y="1013261"/>
              <a:ext cx="12192000" cy="1122363"/>
              <a:chOff x="0" y="0"/>
              <a:chExt cx="12192000" cy="1122363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526CF09C-FC5A-45A7-9A01-C7B8DB017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AB2FB170-2448-47D9-9706-B06583935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313DCD79-E8A0-4913-A397-2E05DF3A79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52A2698-8A01-42AC-A6DE-6A1E90CE8243}"/>
                </a:ext>
              </a:extLst>
            </p:cNvPr>
            <p:cNvGrpSpPr/>
            <p:nvPr/>
          </p:nvGrpSpPr>
          <p:grpSpPr>
            <a:xfrm>
              <a:off x="0" y="2073903"/>
              <a:ext cx="12192000" cy="1122363"/>
              <a:chOff x="0" y="0"/>
              <a:chExt cx="12192000" cy="1122363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F2CD917-778E-4700-A84F-AC2478F5A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C6B2561-D367-477B-B4ED-395B665BD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D77C9F9-EAD2-4DB1-882D-60429B702C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5A23A63-4269-4910-B0C7-0D3CA52EE032}"/>
                </a:ext>
              </a:extLst>
            </p:cNvPr>
            <p:cNvGrpSpPr/>
            <p:nvPr/>
          </p:nvGrpSpPr>
          <p:grpSpPr>
            <a:xfrm>
              <a:off x="0" y="3138679"/>
              <a:ext cx="12192000" cy="1122363"/>
              <a:chOff x="0" y="0"/>
              <a:chExt cx="12192000" cy="1122363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DADDF49-C8B4-4A5A-ABB6-F5504B18F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E758B01-1CCE-4B6B-98AB-BD69F2AD42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B218A06-5E76-4BFC-9704-E001A0115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50F0D1A-A1BE-482A-BC69-64C830D83581}"/>
                </a:ext>
              </a:extLst>
            </p:cNvPr>
            <p:cNvGrpSpPr/>
            <p:nvPr/>
          </p:nvGrpSpPr>
          <p:grpSpPr>
            <a:xfrm>
              <a:off x="0" y="4224013"/>
              <a:ext cx="12192000" cy="1122363"/>
              <a:chOff x="0" y="0"/>
              <a:chExt cx="12192000" cy="1122363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B4863FB3-C595-40A6-A4F8-35DB7013D0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3762EBD0-22AC-406B-93D2-0EE45FBAA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634C141F-23BC-4939-A452-A0CB15544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E03BE16-A5FE-4FD2-8940-307EACF786E9}"/>
                </a:ext>
              </a:extLst>
            </p:cNvPr>
            <p:cNvGrpSpPr/>
            <p:nvPr/>
          </p:nvGrpSpPr>
          <p:grpSpPr>
            <a:xfrm>
              <a:off x="0" y="5318551"/>
              <a:ext cx="12192000" cy="1122363"/>
              <a:chOff x="0" y="0"/>
              <a:chExt cx="12192000" cy="1122363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86C9CF27-FDC9-4FCE-8D3A-D9BC1C6FC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D1790E23-06C7-47F4-9100-127347C97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C82CDEF8-25F5-4A2A-AD1B-1E86A95C8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E02569D9-4840-4B9E-9D64-49B10631E59C}"/>
                </a:ext>
              </a:extLst>
            </p:cNvPr>
            <p:cNvGrpSpPr/>
            <p:nvPr/>
          </p:nvGrpSpPr>
          <p:grpSpPr>
            <a:xfrm>
              <a:off x="0" y="6387331"/>
              <a:ext cx="12192000" cy="470670"/>
              <a:chOff x="0" y="6387331"/>
              <a:chExt cx="12192000" cy="470670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E175C58A-308E-4CC0-99F9-2F3551C81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0" y="6389398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BB73D07C-9A84-43AC-8255-960079E917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5179454" y="6389399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256B6C48-D6D8-4C5C-A665-8682E98B4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83357"/>
              <a:stretch/>
            </p:blipFill>
            <p:spPr>
              <a:xfrm>
                <a:off x="10358908" y="6387331"/>
                <a:ext cx="1833092" cy="470669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802" y="1704109"/>
            <a:ext cx="6922395" cy="1561881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COMUNICACIONES EN </a:t>
            </a:r>
            <a:r>
              <a:rPr lang="es-PE" dirty="0">
                <a:solidFill>
                  <a:srgbClr val="BE810A"/>
                </a:solidFill>
                <a:latin typeface="huamanpoma" panose="02000500000000000000" pitchFamily="2" charset="0"/>
              </a:rPr>
              <a:t>LA LIMA </a:t>
            </a:r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VIRREINAL:</a:t>
            </a:r>
            <a:endParaRPr lang="es-PE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57767-3A86-420F-8120-2A05286B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802" y="3320863"/>
            <a:ext cx="6922395" cy="903150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ORALIDAD Y ESCRITURA</a:t>
            </a:r>
            <a:endParaRPr lang="es-PE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C2035EE-7AE2-446D-BFE4-854A8810752D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AF27B7B-0B71-41C8-B620-73C28E2434B4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810126E-C33F-4CB0-9CB1-55870375F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F2628B0-556A-447F-A35F-8F39C388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9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57767-3A86-420F-8120-2A05286B0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34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635CECE-1130-4218-9A2F-0F324CF8F407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D5A7349-1349-4AA2-BD77-138798C9FA01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669C41B-ED14-4BB7-AACF-B5281075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862027-B7E8-4D23-88B0-FE5FCA2A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395551" y="467880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chemeClr val="bg1"/>
                </a:solidFill>
                <a:latin typeface="huamanpoma" panose="02000500000000000000" pitchFamily="2" charset="0"/>
              </a:rPr>
              <a:t>FUENTES: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 txBox="1">
            <a:spLocks/>
          </p:cNvSpPr>
          <p:nvPr/>
        </p:nvSpPr>
        <p:spPr>
          <a:xfrm>
            <a:off x="395550" y="1518200"/>
            <a:ext cx="6922395" cy="4865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Castro, Isabel. 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«Ordenar el universo de los signos. Bandos, pregones y espacio urbano en España y América durante la Edad Moderna»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, </a:t>
            </a:r>
            <a:r>
              <a:rPr lang="pt-BR" sz="1400" dirty="0" err="1" smtClean="0">
                <a:solidFill>
                  <a:srgbClr val="BE810A"/>
                </a:solidFill>
                <a:latin typeface="Gill Sans MT" panose="020B0502020104020203" pitchFamily="34" charset="0"/>
              </a:rPr>
              <a:t>LaborHistórico</a:t>
            </a:r>
            <a:r>
              <a:rPr lang="pt-BR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, </a:t>
            </a:r>
            <a:r>
              <a:rPr lang="pt-BR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2 (1): </a:t>
            </a:r>
            <a:r>
              <a:rPr lang="pt-BR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16-29, 2016</a:t>
            </a:r>
            <a:r>
              <a:rPr lang="pt-BR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.</a:t>
            </a: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Cornejo, Andrés. Apéndice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al Diccionario histórico y forense del Derecho Real de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España. Madrid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: Joaquín Ibarra,1784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.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Gargurevich, Juan. La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Comunicación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imposible: información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y comunicación en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el Perú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(siglo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XVI). Lima: UNMSM - Fondo Editorial, 2002.</a:t>
            </a:r>
          </a:p>
          <a:p>
            <a:pPr marL="342900" indent="-342900" algn="just">
              <a:buFontTx/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Glave, Luis Miguel. Trajinantes. Caminos indígenas en la sociedad colonial, siglos XVI – XVII. Lima: Instituto de Apoyo Agrario, 1989.</a:t>
            </a:r>
          </a:p>
          <a:p>
            <a:pPr marL="342900" indent="-342900" algn="just">
              <a:buFontTx/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González, Nelson. 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«Comunicarse </a:t>
            </a:r>
            <a:r>
              <a:rPr lang="es-PE" sz="1400" i="1" dirty="0">
                <a:solidFill>
                  <a:srgbClr val="BE810A"/>
                </a:solidFill>
                <a:latin typeface="Gill Sans MT" panose="020B0502020104020203" pitchFamily="34" charset="0"/>
              </a:rPr>
              <a:t>a pesar de la distancia: La instalación de los Correos Mayores y los flujos de correspondencia en el mundo hispanoamericano (1501-1640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)»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,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Nuevo Mundo Mundos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Nuevos,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Débats,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2017. 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Tau Anzoátegui, Víctor. Los Bandos de Buen Gobierno de Buenos Aires en la época hispánica. Valladolid: Casa-Museo de Colón, 1983.</a:t>
            </a:r>
          </a:p>
          <a:p>
            <a:pPr marL="342900" indent="-342900" algn="just"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Schofield, Sophy. Índices. Libros de Cabildo de Lima. Años 1535 – 1601. Lima: Consejo Provincial de Lima, 1946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Velázquez Castro, Marcel. La mirada de los gallinazos. Cuerpo, fiesta y mercancía en el imaginario sobre Lima (1640 – 1895). Lima: Fondo Editorial del Congreso del Perú, 2013.</a:t>
            </a: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912CA3F5-E9C2-4C10-B834-8B662199BE39}"/>
              </a:ext>
            </a:extLst>
          </p:cNvPr>
          <p:cNvSpPr txBox="1">
            <a:spLocks/>
          </p:cNvSpPr>
          <p:nvPr/>
        </p:nvSpPr>
        <p:spPr>
          <a:xfrm>
            <a:off x="419636" y="415536"/>
            <a:ext cx="6922395" cy="89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5400" dirty="0">
                <a:solidFill>
                  <a:srgbClr val="BE810A"/>
                </a:solidFill>
                <a:latin typeface="huamanpoma" panose="02000500000000000000" pitchFamily="2" charset="0"/>
              </a:rPr>
              <a:t>INTRODUCCIÓN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1"/>
            <a:ext cx="11364532" cy="2827615"/>
          </a:xfrm>
        </p:spPr>
        <p:txBody>
          <a:bodyPr>
            <a:normAutofit fontScale="92500"/>
          </a:bodyPr>
          <a:lstStyle/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El sistema de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comunicaciones en la Lima virreinal se forjó, en primera instancia, a partir de «incorporaciones andinas» (Glave: 1989): el </a:t>
            </a:r>
            <a:r>
              <a:rPr lang="es-PE" i="1" dirty="0" err="1">
                <a:solidFill>
                  <a:srgbClr val="343246"/>
                </a:solidFill>
                <a:latin typeface="Gill Sans MT" panose="020B0502020104020203" pitchFamily="34" charset="0"/>
              </a:rPr>
              <a:t>Qhapaq</a:t>
            </a:r>
            <a:r>
              <a:rPr lang="es-PE" i="1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i="1" dirty="0" err="1">
                <a:solidFill>
                  <a:srgbClr val="343246"/>
                </a:solidFill>
                <a:latin typeface="Gill Sans MT" panose="020B0502020104020203" pitchFamily="34" charset="0"/>
              </a:rPr>
              <a:t>Ñan</a:t>
            </a:r>
            <a:r>
              <a:rPr lang="es-PE" i="1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(camino inca), los tambos, las </a:t>
            </a:r>
            <a:r>
              <a:rPr lang="es-PE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collcas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 y los chasquis que fueron aprovechados en la circulación de mercancías y de información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. </a:t>
            </a:r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 igual forma, los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modos de comunicación europeos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se reinventaron en América. Los </a:t>
            </a:r>
            <a:r>
              <a:rPr lang="es-PE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Correos Mayores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estaban destinados al servicio de correos 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caballo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y debían ser atendidos, en este caso, por españoles. Sin embargo, esta idea no prosperó en el virreinato peruano y se optó por integrar al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sistema de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correos, por medio de pagos o de trabajo forzado, a los chasquis.</a:t>
            </a:r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3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9CD59FA-03E7-4C7D-8F89-07E369F581AA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831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5400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EL CHASQUI</a:t>
            </a:r>
            <a:endParaRPr lang="es-PE" sz="5400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086" y="1525189"/>
            <a:ext cx="4434997" cy="1600397"/>
          </a:xfrm>
        </p:spPr>
        <p:txBody>
          <a:bodyPr>
            <a:normAutofit fontScale="92500"/>
          </a:bodyPr>
          <a:lstStyle/>
          <a:p>
            <a:pPr algn="just"/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tradicional forma</a:t>
            </a:r>
            <a:r>
              <a:rPr lang="es-PE" sz="2200" i="1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de comunicación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andina, que tuvo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a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chasqui (o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indio mensajero) como base, fue un elemento clave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para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mantener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interconectadas las zonas andinas con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costa.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img.kb.dk/ha/manus/POMA/poma550/POMA035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937" r="333" b="1949"/>
          <a:stretch/>
        </p:blipFill>
        <p:spPr bwMode="auto">
          <a:xfrm>
            <a:off x="7402452" y="316227"/>
            <a:ext cx="3505575" cy="4958664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7417890" y="5432547"/>
            <a:ext cx="3490137" cy="521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100" i="1" dirty="0">
                <a:solidFill>
                  <a:srgbClr val="343246"/>
                </a:solidFill>
                <a:latin typeface="Gill Sans MT" panose="020B0502020104020203" pitchFamily="34" charset="0"/>
              </a:rPr>
              <a:t>“Postillón mayor y menor”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.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Felipe </a:t>
            </a:r>
            <a:r>
              <a:rPr lang="es-PE" sz="11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Guaman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Poma de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Ayala: Primer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nueva </a:t>
            </a:r>
            <a:r>
              <a:rPr lang="es-PE" sz="11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corónica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y buen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gobierno 1615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,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lámina 350, fol. 352. 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910086" y="3726072"/>
            <a:ext cx="4434997" cy="170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 Real Audiencia calculó que en 1642, en el virreinato peruano, 350 indios «actuaban» como chasquis. (Archivo General de Indias. Lima, 51, L. 4, n° 22, f. 220r-223r (1642). «Resolución que se ha tomado con el Correo Mayor»).</a:t>
            </a:r>
            <a:endParaRPr lang="es-PE" sz="20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8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089" y="378588"/>
            <a:ext cx="4380286" cy="1927745"/>
          </a:xfrm>
        </p:spPr>
        <p:txBody>
          <a:bodyPr>
            <a:normAutofit/>
          </a:bodyPr>
          <a:lstStyle/>
          <a:p>
            <a:pPr algn="just"/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 red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comunicativa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andina, con base en los chasquis y en el camino inca,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fue muy útil para la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constitución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de un aparato de comunicaciones entre España y América. </a:t>
            </a:r>
            <a:endParaRPr lang="es-PE" sz="2200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s://www.peru.travel/Portals/_default/Images/News/infografia_qhapaq_nan.jp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82" y="102696"/>
            <a:ext cx="3061758" cy="6126392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101479" y="5541110"/>
            <a:ext cx="2683285" cy="687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1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Infografía.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Portal oficial de turismo, Perú.</a:t>
            </a:r>
          </a:p>
          <a:p>
            <a:pPr algn="just"/>
            <a:r>
              <a:rPr lang="es-PE" sz="1100" dirty="0">
                <a:hlinkClick r:id="rId7"/>
              </a:rPr>
              <a:t>https://www.peru.travel/Portals/_default/Images/News/infografia_qhapaq_nan.jpg</a:t>
            </a:r>
            <a:endParaRPr lang="es-PE" sz="1100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7033089" y="2538077"/>
            <a:ext cx="4380286" cy="160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Los Correos Mayores distribuyeron correspondencia –oficial, eclesiástica y particular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– por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varias rutas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del </a:t>
            </a:r>
            <a:r>
              <a:rPr lang="es-PE" sz="2200" i="1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Qhapaq</a:t>
            </a:r>
            <a:r>
              <a:rPr lang="es-PE" sz="2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sz="2200" i="1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Ñam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, sistema de redes de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origen prehispánico.</a:t>
            </a:r>
          </a:p>
          <a:p>
            <a:pPr algn="just"/>
            <a:endParaRPr lang="es-PE" sz="2200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Llamada rectangular 1"/>
          <p:cNvSpPr/>
          <p:nvPr/>
        </p:nvSpPr>
        <p:spPr>
          <a:xfrm>
            <a:off x="9892010" y="4379506"/>
            <a:ext cx="2111100" cy="1343915"/>
          </a:xfrm>
          <a:prstGeom prst="wedgeRectCallout">
            <a:avLst/>
          </a:prstGeom>
          <a:ln>
            <a:solidFill>
              <a:srgbClr val="BE81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b="1" dirty="0"/>
              <a:t>+ información:</a:t>
            </a:r>
          </a:p>
          <a:p>
            <a:pPr algn="ctr"/>
            <a:r>
              <a:rPr lang="es-PE" sz="1100" dirty="0"/>
              <a:t>En 1730, el vocablo chasqui fue incluido como «Voz indiana. Que significa mensajero», dentro del </a:t>
            </a:r>
            <a:r>
              <a:rPr lang="es-PE" sz="1100" i="1" dirty="0"/>
              <a:t>Diccionario de autoridades </a:t>
            </a:r>
            <a:r>
              <a:rPr lang="es-PE" sz="1100" dirty="0"/>
              <a:t>(Real Academia Española 1739</a:t>
            </a:r>
            <a:r>
              <a:rPr lang="es-PE" sz="1100" dirty="0" smtClean="0"/>
              <a:t>).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96644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912CA3F5-E9C2-4C10-B834-8B662199BE39}"/>
              </a:ext>
            </a:extLst>
          </p:cNvPr>
          <p:cNvSpPr txBox="1">
            <a:spLocks/>
          </p:cNvSpPr>
          <p:nvPr/>
        </p:nvSpPr>
        <p:spPr>
          <a:xfrm>
            <a:off x="419636" y="415536"/>
            <a:ext cx="6922395" cy="823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5400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CORREO MAYOR DE INDIAS</a:t>
            </a:r>
            <a:endParaRPr lang="es-PE" sz="5400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3"/>
            <a:ext cx="11364532" cy="28691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creación de la Casa de la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Contratación (Sevilla, 1503) y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la necesidad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 asignar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un agente para remitir y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recibir la correspondencia indiana, posibilitó la concesión del cargo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de Correo Mayor para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Indias. </a:t>
            </a:r>
          </a:p>
          <a:p>
            <a:pPr algn="just"/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 1514,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se le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otorgó el cargo y el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monopolio de la correspondencia marítima y terrestre de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América 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Lorenzo </a:t>
            </a:r>
            <a:r>
              <a:rPr lang="es-PE" dirty="0" err="1">
                <a:solidFill>
                  <a:srgbClr val="343246"/>
                </a:solidFill>
                <a:latin typeface="Gill Sans MT" panose="020B0502020104020203" pitchFamily="34" charset="0"/>
              </a:rPr>
              <a:t>Galíndez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 de Carvajal, consejero de Castilla,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cronista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y biógrafo de la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Corte (González, 2017). </a:t>
            </a:r>
            <a:r>
              <a:rPr lang="es-PE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Galíndez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 fue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confirmado en su cargo en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1525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como Correo Mayor perpetuo de las Indias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«descubiertas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y por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descubrir» (Archivo General de Indias.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Indiferente, 420, L.10, f.133r-137v (1525). «Sobrecédula de D. Carlos y Dª Juana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»).</a:t>
            </a:r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C3D7E63-0EB0-4BF6-8483-B4072C864806}"/>
              </a:ext>
            </a:extLst>
          </p:cNvPr>
          <p:cNvGrpSpPr/>
          <p:nvPr/>
        </p:nvGrpSpPr>
        <p:grpSpPr>
          <a:xfrm>
            <a:off x="8971603" y="6017520"/>
            <a:ext cx="1873444" cy="696515"/>
            <a:chOff x="897160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60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62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62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CCB32F77-D2BE-4223-B059-8BB3F62D4248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047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79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728" y="1055137"/>
            <a:ext cx="3819855" cy="4030070"/>
          </a:xfrm>
        </p:spPr>
        <p:txBody>
          <a:bodyPr>
            <a:noAutofit/>
          </a:bodyPr>
          <a:lstStyle/>
          <a:p>
            <a:pPr algn="just"/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Las funciones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de los Correos Mayores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fueron las siguientes: </a:t>
            </a:r>
          </a:p>
          <a:p>
            <a:pPr marL="457200" indent="-457200" algn="just">
              <a:buAutoNum type="arabicPeriod"/>
            </a:pP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Seleccionar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los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mensajeros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  <a:endParaRPr lang="es-PE" sz="2200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marL="457200" indent="-457200" algn="just">
              <a:buAutoNum type="arabicPeriod"/>
            </a:pP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Garantizar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la distribución frecuente de correspondencia oficial y particular que circulara por las vías autorizadas por el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gobierno.</a:t>
            </a:r>
          </a:p>
          <a:p>
            <a:pPr marL="457200" indent="-457200" algn="just">
              <a:buAutoNum type="arabicPeriod"/>
            </a:pP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Entregar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o recibir el correo de los receptores o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remisores.</a:t>
            </a:r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s://journals.openedition.org/nuevomundo/docannexe/image/71527/img-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1913"/>
          <a:stretch/>
        </p:blipFill>
        <p:spPr bwMode="auto">
          <a:xfrm>
            <a:off x="862366" y="1150752"/>
            <a:ext cx="6010102" cy="3243271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2122349" y="4552477"/>
            <a:ext cx="3490137" cy="521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100" i="1" dirty="0">
                <a:solidFill>
                  <a:srgbClr val="343246"/>
                </a:solidFill>
                <a:latin typeface="Gill Sans MT" panose="020B0502020104020203" pitchFamily="34" charset="0"/>
              </a:rPr>
              <a:t>Principales centros de producción y redistribución postal dentro de las Indias.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Mapa elaborado por Nelson González (2017).</a:t>
            </a:r>
          </a:p>
        </p:txBody>
      </p:sp>
    </p:spTree>
    <p:extLst>
      <p:ext uri="{BB962C8B-B14F-4D97-AF65-F5344CB8AC3E}">
        <p14:creationId xmlns:p14="http://schemas.microsoft.com/office/powerpoint/2010/main" val="54199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912CA3F5-E9C2-4C10-B834-8B662199BE39}"/>
              </a:ext>
            </a:extLst>
          </p:cNvPr>
          <p:cNvSpPr txBox="1">
            <a:spLocks/>
          </p:cNvSpPr>
          <p:nvPr/>
        </p:nvSpPr>
        <p:spPr>
          <a:xfrm>
            <a:off x="419635" y="415537"/>
            <a:ext cx="8774241" cy="823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5400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BANDOS </a:t>
            </a:r>
            <a:r>
              <a:rPr lang="es-PE" sz="5400" dirty="0">
                <a:solidFill>
                  <a:srgbClr val="BE810A"/>
                </a:solidFill>
                <a:latin typeface="huamanpoma" panose="02000500000000000000" pitchFamily="2" charset="0"/>
              </a:rPr>
              <a:t>Y PREGONES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3"/>
            <a:ext cx="11364532" cy="1331924"/>
          </a:xfrm>
        </p:spPr>
        <p:txBody>
          <a:bodyPr>
            <a:normAutofit/>
          </a:bodyPr>
          <a:lstStyle/>
          <a:p>
            <a:pPr algn="just"/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Oralidad y escritura se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conjugaban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en la Lima virreinal. El </a:t>
            </a:r>
            <a:r>
              <a:rPr lang="es-PE" sz="2200" i="1" dirty="0">
                <a:solidFill>
                  <a:srgbClr val="343246"/>
                </a:solidFill>
                <a:latin typeface="Gill Sans MT" panose="020B0502020104020203" pitchFamily="34" charset="0"/>
              </a:rPr>
              <a:t>bando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 era la norma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escrita (o impresa)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y dictada por las autoridades, el </a:t>
            </a:r>
            <a:r>
              <a:rPr lang="es-PE" sz="2200" i="1" dirty="0">
                <a:solidFill>
                  <a:srgbClr val="343246"/>
                </a:solidFill>
                <a:latin typeface="Gill Sans MT" panose="020B0502020104020203" pitchFamily="34" charset="0"/>
              </a:rPr>
              <a:t>pregón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 era la lectura oral que avisaba a la comunidad. La «letra» estaba asociada al poder y debía ser leída en voz alta para que tenga «valor» y jurisdicción sobre los demás estratos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sociales (Velázquez, 2013).</a:t>
            </a:r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C3D7E63-0EB0-4BF6-8483-B4072C864806}"/>
              </a:ext>
            </a:extLst>
          </p:cNvPr>
          <p:cNvGrpSpPr/>
          <p:nvPr/>
        </p:nvGrpSpPr>
        <p:grpSpPr>
          <a:xfrm>
            <a:off x="8971603" y="6017520"/>
            <a:ext cx="1873444" cy="696515"/>
            <a:chOff x="897160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60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62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62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CCB32F77-D2BE-4223-B059-8BB3F62D4248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047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/>
          <p:cNvSpPr/>
          <p:nvPr/>
        </p:nvSpPr>
        <p:spPr>
          <a:xfrm>
            <a:off x="419634" y="3616220"/>
            <a:ext cx="113645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Autos, pregones, bandos y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edictos fueron los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representantes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del «nivel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más popular del ordenamiento jurídico» (Tau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Anzoátegui,1983). En estos documentos, se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plasmaban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las leyes que regían sobre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todos los aspectos de la vida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cotidiana y se especificaban las formas de publicación. Se fijaban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los documentos en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paredes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y muros del espacio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público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con cláusulas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del tipo: </a:t>
            </a:r>
            <a:r>
              <a:rPr lang="es-PE" sz="2200" i="1" dirty="0">
                <a:solidFill>
                  <a:srgbClr val="343246"/>
                </a:solidFill>
                <a:latin typeface="Gill Sans MT" panose="020B0502020104020203" pitchFamily="34" charset="0"/>
              </a:rPr>
              <a:t>“y que se publique y fije”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(Castro, 2016). </a:t>
            </a:r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9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34" y="533112"/>
            <a:ext cx="11364532" cy="1356260"/>
          </a:xfrm>
        </p:spPr>
        <p:txBody>
          <a:bodyPr>
            <a:normAutofit/>
          </a:bodyPr>
          <a:lstStyle/>
          <a:p>
            <a:pPr algn="just"/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El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pregonero tenía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la obligación de acudir a los plenos organizados por los corregidores o alcaldes y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estar disponible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para salir, acompañado por uno o varios alguaciles, a publicar lo acordado. El acto, que podía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estar anunciado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con trompetas y atabales, no era válido sin la presencia de varios testigos y de un escribano, que lo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ponía por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diligencia y lo firmaba.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8122" t="4056" r="12969" b="4895"/>
          <a:stretch/>
        </p:blipFill>
        <p:spPr>
          <a:xfrm>
            <a:off x="4061106" y="2350817"/>
            <a:ext cx="4069787" cy="2034894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4385577" y="4555454"/>
            <a:ext cx="3420844" cy="710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100" b="1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Pregoneros </a:t>
            </a:r>
            <a:r>
              <a:rPr lang="es-PE" sz="1100" b="1" i="1" dirty="0">
                <a:solidFill>
                  <a:srgbClr val="343246"/>
                </a:solidFill>
                <a:latin typeface="Gill Sans MT" panose="020B0502020104020203" pitchFamily="34" charset="0"/>
              </a:rPr>
              <a:t>identificados en el siglo </a:t>
            </a:r>
            <a:r>
              <a:rPr lang="es-PE" sz="1100" b="1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XVI.</a:t>
            </a:r>
            <a:r>
              <a:rPr lang="es-PE" sz="1100" b="1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endParaRPr lang="es-PE" sz="1100" b="1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Cuadro consignado por Juan Gargurevich con base en el trabajo de Sophy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Schofield (1946).</a:t>
            </a:r>
            <a:endParaRPr lang="es-PE" sz="1100" i="1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8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381097"/>
            <a:ext cx="11364532" cy="1032068"/>
          </a:xfrm>
        </p:spPr>
        <p:txBody>
          <a:bodyPr>
            <a:normAutofit/>
          </a:bodyPr>
          <a:lstStyle/>
          <a:p>
            <a:pPr algn="just"/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El cronista Felipe Guamán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Poma de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Ayala en su obra </a:t>
            </a:r>
            <a:r>
              <a:rPr lang="es-PE" sz="2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«Primer </a:t>
            </a:r>
            <a:r>
              <a:rPr lang="es-PE" sz="2200" i="1" dirty="0">
                <a:solidFill>
                  <a:srgbClr val="343246"/>
                </a:solidFill>
                <a:latin typeface="Gill Sans MT" panose="020B0502020104020203" pitchFamily="34" charset="0"/>
              </a:rPr>
              <a:t>nueva </a:t>
            </a:r>
            <a:r>
              <a:rPr lang="es-PE" sz="2200" i="1" dirty="0" err="1">
                <a:solidFill>
                  <a:srgbClr val="343246"/>
                </a:solidFill>
                <a:latin typeface="Gill Sans MT" panose="020B0502020104020203" pitchFamily="34" charset="0"/>
              </a:rPr>
              <a:t>corónica</a:t>
            </a:r>
            <a:r>
              <a:rPr lang="es-PE" sz="2200" i="1" dirty="0">
                <a:solidFill>
                  <a:srgbClr val="343246"/>
                </a:solidFill>
                <a:latin typeface="Gill Sans MT" panose="020B0502020104020203" pitchFamily="34" charset="0"/>
              </a:rPr>
              <a:t> y buen </a:t>
            </a:r>
            <a:r>
              <a:rPr lang="es-PE" sz="2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gobierno»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(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1615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)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incluye,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entre sus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casi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cuatrocientas imágenes,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al menos dos representaciones del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pregonero (Castro, 2016).</a:t>
            </a:r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C3D7E63-0EB0-4BF6-8483-B4072C864806}"/>
              </a:ext>
            </a:extLst>
          </p:cNvPr>
          <p:cNvGrpSpPr/>
          <p:nvPr/>
        </p:nvGrpSpPr>
        <p:grpSpPr>
          <a:xfrm>
            <a:off x="8971603" y="6017520"/>
            <a:ext cx="1873444" cy="696515"/>
            <a:chOff x="897160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60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62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62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CCB32F77-D2BE-4223-B059-8BB3F62D4248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047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7321536" y="5518351"/>
            <a:ext cx="3420844" cy="53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100" i="1" dirty="0">
                <a:solidFill>
                  <a:srgbClr val="343246"/>
                </a:solidFill>
                <a:latin typeface="Gill Sans MT" panose="020B0502020104020203" pitchFamily="34" charset="0"/>
              </a:rPr>
              <a:t>“Pontifical, Pizarro, </a:t>
            </a:r>
            <a:r>
              <a:rPr lang="es-PE" sz="1100" i="1" dirty="0" err="1">
                <a:solidFill>
                  <a:srgbClr val="343246"/>
                </a:solidFill>
                <a:latin typeface="Gill Sans MT" panose="020B0502020104020203" pitchFamily="34" charset="0"/>
              </a:rPr>
              <a:t>Almargo</a:t>
            </a:r>
            <a:r>
              <a:rPr lang="es-PE" sz="1100" i="1" dirty="0">
                <a:solidFill>
                  <a:srgbClr val="343246"/>
                </a:solidFill>
                <a:latin typeface="Gill Sans MT" panose="020B0502020104020203" pitchFamily="34" charset="0"/>
              </a:rPr>
              <a:t>”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  <a:r>
              <a:rPr lang="es-PE" sz="1100" i="1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Felipe </a:t>
            </a:r>
            <a:r>
              <a:rPr lang="es-PE" sz="11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Guaman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Poma de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Ayala: Primer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nueva </a:t>
            </a:r>
            <a:r>
              <a:rPr lang="es-PE" sz="11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corónica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y buen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gobierno,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1615, lámina 17, fol. 44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1104050" y="5525156"/>
            <a:ext cx="3420844" cy="538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100" i="1" dirty="0">
                <a:solidFill>
                  <a:srgbClr val="343246"/>
                </a:solidFill>
                <a:latin typeface="Gill Sans MT" panose="020B0502020104020203" pitchFamily="34" charset="0"/>
              </a:rPr>
              <a:t>“Alcaides, pregonero, verdugo”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. Felipe </a:t>
            </a:r>
            <a:r>
              <a:rPr lang="es-PE" sz="11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Guaman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Poma de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Ayala: Primer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nueva </a:t>
            </a:r>
            <a:r>
              <a:rPr lang="es-PE" sz="11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corónica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 y buen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gobierno 1615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,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lámina </a:t>
            </a:r>
            <a:r>
              <a:rPr lang="es-PE" sz="1100" dirty="0">
                <a:solidFill>
                  <a:srgbClr val="343246"/>
                </a:solidFill>
                <a:latin typeface="Gill Sans MT" panose="020B0502020104020203" pitchFamily="34" charset="0"/>
              </a:rPr>
              <a:t>303, fol. </a:t>
            </a:r>
            <a:r>
              <a:rPr lang="es-PE" sz="11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804. </a:t>
            </a:r>
          </a:p>
        </p:txBody>
      </p:sp>
      <p:pic>
        <p:nvPicPr>
          <p:cNvPr id="5122" name="Picture 2" descr="http://img.kb.dk/ha/manus/POMA/poma550/POMA08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691" r="3970" b="2611"/>
          <a:stretch/>
        </p:blipFill>
        <p:spPr bwMode="auto">
          <a:xfrm>
            <a:off x="1458375" y="1450159"/>
            <a:ext cx="2712194" cy="3992033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kb.dk/ha/manus/POMA/poma550/POMA004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1359" r="2673" b="2148"/>
          <a:stretch/>
        </p:blipFill>
        <p:spPr bwMode="auto">
          <a:xfrm>
            <a:off x="7606505" y="1450159"/>
            <a:ext cx="2850906" cy="3987326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99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1134</Words>
  <Application>Microsoft Office PowerPoint</Application>
  <PresentationFormat>Panorámica</PresentationFormat>
  <Paragraphs>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huamanpoma</vt:lpstr>
      <vt:lpstr>Tema de Office</vt:lpstr>
      <vt:lpstr>COMUNICACIONES EN LA LIMA VIRREINAL: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Taupier</dc:creator>
  <cp:lastModifiedBy>DAPHNE</cp:lastModifiedBy>
  <cp:revision>59</cp:revision>
  <cp:lastPrinted>2020-01-16T15:57:41Z</cp:lastPrinted>
  <dcterms:created xsi:type="dcterms:W3CDTF">2019-03-28T19:39:40Z</dcterms:created>
  <dcterms:modified xsi:type="dcterms:W3CDTF">2020-01-19T04:51:56Z</dcterms:modified>
</cp:coreProperties>
</file>