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1" r:id="rId4"/>
    <p:sldId id="270" r:id="rId5"/>
    <p:sldId id="258" r:id="rId6"/>
    <p:sldId id="259" r:id="rId7"/>
    <p:sldId id="269" r:id="rId8"/>
    <p:sldId id="272"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246"/>
    <a:srgbClr val="BE810A"/>
    <a:srgbClr val="EFE8DE"/>
    <a:srgbClr val="333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7" d="100"/>
          <a:sy n="107" d="100"/>
        </p:scale>
        <p:origin x="13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A544A-387A-46BE-8A60-47BE8B6DA0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4BCC7A3-B3A3-4E8E-9C73-9593DFD51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CA15995-1428-4695-A20B-9DA98465D426}"/>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93908510-0780-49EF-A6BF-F8155BF8EF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B3C2BDA-4B34-4724-A09B-E71564E6F03A}"/>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1802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7013F-0564-4A37-9974-C239FED0A50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331CDC7-22D2-4E5F-ACEC-8F7C7802A6A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37DEA92-F116-4D3C-BBC9-5BB545BCB42A}"/>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2FC2F395-0B53-4E6F-89CB-2A3F5085D7B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FB0B902-429E-4958-86EC-C7371DECE19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9225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DCD22E-771D-43C2-A0C6-18ACE4A00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4D54C7C-89FD-4C1C-85AA-4AE725A42CF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739A5CB-916C-4350-939A-6143FDA05AB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C3BB4B7-5CFE-47C6-AA6D-42E9B21340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7664694-690E-44BB-B1EA-3B9541CE58B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948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0F4CD-62CF-4667-90E7-45A482D919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28C3FD-7527-4D96-A954-FDCCF1B9D1C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FCEFF7-3F2A-4281-8D26-A6E352554637}"/>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64046586-10D6-428D-AA1D-0B4F913F24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9DB8063-4BEF-44BB-83CD-5B056BF037D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72222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1E36D-8BB9-4200-9BC6-A5E92830C0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69FF06-311A-47C0-B033-F119D7A1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912E17-0026-48DF-BF8F-F01CB7AD5ACC}"/>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56D74D6B-0A0C-44CE-A641-E5869317DCA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CB62868-FA97-4421-AD07-5D3F123717B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0691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AB192-504F-4EF2-B486-2171EFFED23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05CEE4E-5862-42E8-96A9-C0192CD0BD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15B08C3-ACE4-4265-A5C9-ADD079E3046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7EEDCEC-CAC0-45CB-862E-10208E0BCA02}"/>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36A72592-627E-4AED-96D2-1A15907EA80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5FCFEC6-0C64-466C-BFE1-0EE6F5AD3C56}"/>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8761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017DF-07B3-4945-B1C0-0506242C88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BA923C9-CCFC-4F06-823B-737404720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A191A2F-8B74-497C-9376-D1FF467C48F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70A52F7-E5BB-481E-A6F4-5E3F3EB35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C31AA2F-B3A6-4588-99E8-476AA820BA4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53ADD47-1423-4130-B629-303ADBB47FF0}"/>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8" name="Marcador de pie de página 7">
            <a:extLst>
              <a:ext uri="{FF2B5EF4-FFF2-40B4-BE49-F238E27FC236}">
                <a16:creationId xmlns:a16="http://schemas.microsoft.com/office/drawing/2014/main" id="{7581E739-26C8-4949-AA77-7DCED66034E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A769B02-23C3-45D5-A7AB-71504796B033}"/>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90551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A1F7-7D00-487D-83D6-6719F17FD30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92712FD-DEC3-4918-B831-7AA1D64E7D2E}"/>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4" name="Marcador de pie de página 3">
            <a:extLst>
              <a:ext uri="{FF2B5EF4-FFF2-40B4-BE49-F238E27FC236}">
                <a16:creationId xmlns:a16="http://schemas.microsoft.com/office/drawing/2014/main" id="{A3AFC29A-91FA-4AB2-A26C-F40DC75631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6153F6CF-33A2-43A3-8B7D-319C3307CD3D}"/>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33457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A86929-0CB1-4DBD-98F8-FE64A2C44225}"/>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3" name="Marcador de pie de página 2">
            <a:extLst>
              <a:ext uri="{FF2B5EF4-FFF2-40B4-BE49-F238E27FC236}">
                <a16:creationId xmlns:a16="http://schemas.microsoft.com/office/drawing/2014/main" id="{180651BF-BA84-43F4-88E2-077AD19B60E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EBFFF9-1FA7-4B97-9B97-1DA45249070F}"/>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8891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5A10A-B5C6-4F98-840D-B82604C11E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80F033C-043C-4A6B-AF7E-768D83A3C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7890DFF-2B03-477B-B682-DFF2A154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8DBB88C-57C6-4B5C-BB8D-C2C4044D6633}"/>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453D3BB8-7005-4AAC-9CBA-9345427DCF8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FA85738-A6CC-4558-9586-12C7C8D703CB}"/>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24418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ECAE7-0279-451F-8380-B773BA684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A5E29AF-D961-417E-838D-AD9B5393C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EB2013D-2273-4967-8069-FF0062DE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BF1DC4F-0909-486D-9F6C-784FF6717DD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BD278B1C-9531-41FA-A0EA-7B3DF8D8B0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A0A0BC2-404F-4C96-9483-94BCF82C4912}"/>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26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209219-B4BF-4971-A158-4C9CFE232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AEA32A-EA23-4D02-A78C-E82367CB6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E0D722-A42A-46EA-A866-AA9DFCA60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32EA504-7DEE-48C1-9B7E-43FA856F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6A0D881-ACF4-4C04-9339-4B4874E11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BE6E-FBE4-45DE-BB3C-DA3319E77DC7}" type="slidenum">
              <a:rPr lang="es-PE" smtClean="0"/>
              <a:t>‹Nº›</a:t>
            </a:fld>
            <a:endParaRPr lang="es-PE"/>
          </a:p>
        </p:txBody>
      </p:sp>
    </p:spTree>
    <p:extLst>
      <p:ext uri="{BB962C8B-B14F-4D97-AF65-F5344CB8AC3E}">
        <p14:creationId xmlns:p14="http://schemas.microsoft.com/office/powerpoint/2010/main" val="407966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bit.ly/2ODvyg6" TargetMode="External"/><Relationship Id="rId5" Type="http://schemas.openxmlformats.org/officeDocument/2006/relationships/hyperlink" Target="https://carriazo.hypotheses.org/" TargetMode="External"/><Relationship Id="rId4" Type="http://schemas.openxmlformats.org/officeDocument/2006/relationships/hyperlink" Target="http://estudiosindianos.org/biblioteca-indiana/textos-nauticos-navegacion-del-alma-por-el-discurso-de-todas-las-edades-del-hombre-1600-carta-al-licenciado-miranda-de-ron-15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6C0BC929-4068-4BF7-98D5-56531B25346B}"/>
              </a:ext>
            </a:extLst>
          </p:cNvPr>
          <p:cNvGrpSpPr/>
          <p:nvPr/>
        </p:nvGrpSpPr>
        <p:grpSpPr>
          <a:xfrm>
            <a:off x="-1" y="0"/>
            <a:ext cx="12192000" cy="6909516"/>
            <a:chOff x="0" y="-51515"/>
            <a:chExt cx="12192000" cy="6909516"/>
          </a:xfrm>
        </p:grpSpPr>
        <p:grpSp>
          <p:nvGrpSpPr>
            <p:cNvPr id="12" name="Grupo 11">
              <a:extLst>
                <a:ext uri="{FF2B5EF4-FFF2-40B4-BE49-F238E27FC236}">
                  <a16:creationId xmlns:a16="http://schemas.microsoft.com/office/drawing/2014/main" id="{15C9CD1D-486E-406F-B804-E09482118F5F}"/>
                </a:ext>
              </a:extLst>
            </p:cNvPr>
            <p:cNvGrpSpPr/>
            <p:nvPr/>
          </p:nvGrpSpPr>
          <p:grpSpPr>
            <a:xfrm>
              <a:off x="0" y="-51515"/>
              <a:ext cx="12192000" cy="1122363"/>
              <a:chOff x="0" y="0"/>
              <a:chExt cx="12192000" cy="1122363"/>
            </a:xfrm>
          </p:grpSpPr>
          <p:pic>
            <p:nvPicPr>
              <p:cNvPr id="9" name="Imagen 8">
                <a:extLst>
                  <a:ext uri="{FF2B5EF4-FFF2-40B4-BE49-F238E27FC236}">
                    <a16:creationId xmlns:a16="http://schemas.microsoft.com/office/drawing/2014/main" id="{87F3F77C-461F-43C1-8FBF-2DCB605C1D90}"/>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0" name="Imagen 9">
                <a:extLst>
                  <a:ext uri="{FF2B5EF4-FFF2-40B4-BE49-F238E27FC236}">
                    <a16:creationId xmlns:a16="http://schemas.microsoft.com/office/drawing/2014/main" id="{B8728805-F283-410E-9B73-4EA5BA9D2896}"/>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1" name="Imagen 10">
                <a:extLst>
                  <a:ext uri="{FF2B5EF4-FFF2-40B4-BE49-F238E27FC236}">
                    <a16:creationId xmlns:a16="http://schemas.microsoft.com/office/drawing/2014/main" id="{729D9D69-8FC2-4501-B7AF-86DB05FD535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3" name="Grupo 12">
              <a:extLst>
                <a:ext uri="{FF2B5EF4-FFF2-40B4-BE49-F238E27FC236}">
                  <a16:creationId xmlns:a16="http://schemas.microsoft.com/office/drawing/2014/main" id="{17AE9F8E-204A-4097-B207-A01696ADE2F2}"/>
                </a:ext>
              </a:extLst>
            </p:cNvPr>
            <p:cNvGrpSpPr/>
            <p:nvPr/>
          </p:nvGrpSpPr>
          <p:grpSpPr>
            <a:xfrm>
              <a:off x="0" y="1013261"/>
              <a:ext cx="12192000" cy="1122363"/>
              <a:chOff x="0" y="0"/>
              <a:chExt cx="12192000" cy="1122363"/>
            </a:xfrm>
          </p:grpSpPr>
          <p:pic>
            <p:nvPicPr>
              <p:cNvPr id="14" name="Imagen 13">
                <a:extLst>
                  <a:ext uri="{FF2B5EF4-FFF2-40B4-BE49-F238E27FC236}">
                    <a16:creationId xmlns:a16="http://schemas.microsoft.com/office/drawing/2014/main" id="{526CF09C-FC5A-45A7-9A01-C7B8DB0174E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5" name="Imagen 14">
                <a:extLst>
                  <a:ext uri="{FF2B5EF4-FFF2-40B4-BE49-F238E27FC236}">
                    <a16:creationId xmlns:a16="http://schemas.microsoft.com/office/drawing/2014/main" id="{AB2FB170-2448-47D9-9706-B06583935BB0}"/>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6" name="Imagen 15">
                <a:extLst>
                  <a:ext uri="{FF2B5EF4-FFF2-40B4-BE49-F238E27FC236}">
                    <a16:creationId xmlns:a16="http://schemas.microsoft.com/office/drawing/2014/main" id="{313DCD79-E8A0-4913-A397-2E05DF3A79BA}"/>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7" name="Grupo 16">
              <a:extLst>
                <a:ext uri="{FF2B5EF4-FFF2-40B4-BE49-F238E27FC236}">
                  <a16:creationId xmlns:a16="http://schemas.microsoft.com/office/drawing/2014/main" id="{C52A2698-8A01-42AC-A6DE-6A1E90CE8243}"/>
                </a:ext>
              </a:extLst>
            </p:cNvPr>
            <p:cNvGrpSpPr/>
            <p:nvPr/>
          </p:nvGrpSpPr>
          <p:grpSpPr>
            <a:xfrm>
              <a:off x="0" y="2073903"/>
              <a:ext cx="12192000" cy="1122363"/>
              <a:chOff x="0" y="0"/>
              <a:chExt cx="12192000" cy="1122363"/>
            </a:xfrm>
          </p:grpSpPr>
          <p:pic>
            <p:nvPicPr>
              <p:cNvPr id="18" name="Imagen 17">
                <a:extLst>
                  <a:ext uri="{FF2B5EF4-FFF2-40B4-BE49-F238E27FC236}">
                    <a16:creationId xmlns:a16="http://schemas.microsoft.com/office/drawing/2014/main" id="{7F2CD917-778E-4700-A84F-AC2478F5AC1C}"/>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9" name="Imagen 18">
                <a:extLst>
                  <a:ext uri="{FF2B5EF4-FFF2-40B4-BE49-F238E27FC236}">
                    <a16:creationId xmlns:a16="http://schemas.microsoft.com/office/drawing/2014/main" id="{5C6B2561-D367-477B-B4ED-395B665BD189}"/>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0" name="Imagen 19">
                <a:extLst>
                  <a:ext uri="{FF2B5EF4-FFF2-40B4-BE49-F238E27FC236}">
                    <a16:creationId xmlns:a16="http://schemas.microsoft.com/office/drawing/2014/main" id="{7D77C9F9-EAD2-4DB1-882D-60429B702C4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1" name="Grupo 20">
              <a:extLst>
                <a:ext uri="{FF2B5EF4-FFF2-40B4-BE49-F238E27FC236}">
                  <a16:creationId xmlns:a16="http://schemas.microsoft.com/office/drawing/2014/main" id="{B5A23A63-4269-4910-B0C7-0D3CA52EE032}"/>
                </a:ext>
              </a:extLst>
            </p:cNvPr>
            <p:cNvGrpSpPr/>
            <p:nvPr/>
          </p:nvGrpSpPr>
          <p:grpSpPr>
            <a:xfrm>
              <a:off x="0" y="3138679"/>
              <a:ext cx="12192000" cy="1122363"/>
              <a:chOff x="0" y="0"/>
              <a:chExt cx="12192000" cy="1122363"/>
            </a:xfrm>
          </p:grpSpPr>
          <p:pic>
            <p:nvPicPr>
              <p:cNvPr id="22" name="Imagen 21">
                <a:extLst>
                  <a:ext uri="{FF2B5EF4-FFF2-40B4-BE49-F238E27FC236}">
                    <a16:creationId xmlns:a16="http://schemas.microsoft.com/office/drawing/2014/main" id="{2DADDF49-C8B4-4A5A-ABB6-F5504B18F94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3" name="Imagen 22">
                <a:extLst>
                  <a:ext uri="{FF2B5EF4-FFF2-40B4-BE49-F238E27FC236}">
                    <a16:creationId xmlns:a16="http://schemas.microsoft.com/office/drawing/2014/main" id="{6E758B01-1CCE-4B6B-98AB-BD69F2AD4214}"/>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4" name="Imagen 23">
                <a:extLst>
                  <a:ext uri="{FF2B5EF4-FFF2-40B4-BE49-F238E27FC236}">
                    <a16:creationId xmlns:a16="http://schemas.microsoft.com/office/drawing/2014/main" id="{8B218A06-5E76-4BFC-9704-E001A0115A5F}"/>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5" name="Grupo 24">
              <a:extLst>
                <a:ext uri="{FF2B5EF4-FFF2-40B4-BE49-F238E27FC236}">
                  <a16:creationId xmlns:a16="http://schemas.microsoft.com/office/drawing/2014/main" id="{950F0D1A-A1BE-482A-BC69-64C830D83581}"/>
                </a:ext>
              </a:extLst>
            </p:cNvPr>
            <p:cNvGrpSpPr/>
            <p:nvPr/>
          </p:nvGrpSpPr>
          <p:grpSpPr>
            <a:xfrm>
              <a:off x="0" y="4224013"/>
              <a:ext cx="12192000" cy="1122363"/>
              <a:chOff x="0" y="0"/>
              <a:chExt cx="12192000" cy="1122363"/>
            </a:xfrm>
          </p:grpSpPr>
          <p:pic>
            <p:nvPicPr>
              <p:cNvPr id="26" name="Imagen 25">
                <a:extLst>
                  <a:ext uri="{FF2B5EF4-FFF2-40B4-BE49-F238E27FC236}">
                    <a16:creationId xmlns:a16="http://schemas.microsoft.com/office/drawing/2014/main" id="{B4863FB3-C595-40A6-A4F8-35DB7013D0F1}"/>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7" name="Imagen 26">
                <a:extLst>
                  <a:ext uri="{FF2B5EF4-FFF2-40B4-BE49-F238E27FC236}">
                    <a16:creationId xmlns:a16="http://schemas.microsoft.com/office/drawing/2014/main" id="{3762EBD0-22AC-406B-93D2-0EE45FBAAABB}"/>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8" name="Imagen 27">
                <a:extLst>
                  <a:ext uri="{FF2B5EF4-FFF2-40B4-BE49-F238E27FC236}">
                    <a16:creationId xmlns:a16="http://schemas.microsoft.com/office/drawing/2014/main" id="{634C141F-23BC-4939-A452-A0CB15544C93}"/>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9" name="Grupo 28">
              <a:extLst>
                <a:ext uri="{FF2B5EF4-FFF2-40B4-BE49-F238E27FC236}">
                  <a16:creationId xmlns:a16="http://schemas.microsoft.com/office/drawing/2014/main" id="{2E03BE16-A5FE-4FD2-8940-307EACF786E9}"/>
                </a:ext>
              </a:extLst>
            </p:cNvPr>
            <p:cNvGrpSpPr/>
            <p:nvPr/>
          </p:nvGrpSpPr>
          <p:grpSpPr>
            <a:xfrm>
              <a:off x="0" y="5318551"/>
              <a:ext cx="12192000" cy="1122363"/>
              <a:chOff x="0" y="0"/>
              <a:chExt cx="12192000" cy="1122363"/>
            </a:xfrm>
          </p:grpSpPr>
          <p:pic>
            <p:nvPicPr>
              <p:cNvPr id="30" name="Imagen 29">
                <a:extLst>
                  <a:ext uri="{FF2B5EF4-FFF2-40B4-BE49-F238E27FC236}">
                    <a16:creationId xmlns:a16="http://schemas.microsoft.com/office/drawing/2014/main" id="{86C9CF27-FDC9-4FCE-8D3A-D9BC1C6FC1D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31" name="Imagen 30">
                <a:extLst>
                  <a:ext uri="{FF2B5EF4-FFF2-40B4-BE49-F238E27FC236}">
                    <a16:creationId xmlns:a16="http://schemas.microsoft.com/office/drawing/2014/main" id="{D1790E23-06C7-47F4-9100-127347C9722D}"/>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32" name="Imagen 31">
                <a:extLst>
                  <a:ext uri="{FF2B5EF4-FFF2-40B4-BE49-F238E27FC236}">
                    <a16:creationId xmlns:a16="http://schemas.microsoft.com/office/drawing/2014/main" id="{C82CDEF8-25F5-4A2A-AD1B-1E86A95C821E}"/>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37" name="Grupo 36">
              <a:extLst>
                <a:ext uri="{FF2B5EF4-FFF2-40B4-BE49-F238E27FC236}">
                  <a16:creationId xmlns:a16="http://schemas.microsoft.com/office/drawing/2014/main" id="{E02569D9-4840-4B9E-9D64-49B10631E59C}"/>
                </a:ext>
              </a:extLst>
            </p:cNvPr>
            <p:cNvGrpSpPr/>
            <p:nvPr/>
          </p:nvGrpSpPr>
          <p:grpSpPr>
            <a:xfrm>
              <a:off x="0" y="6387331"/>
              <a:ext cx="12192000" cy="470670"/>
              <a:chOff x="0" y="6387331"/>
              <a:chExt cx="12192000" cy="470670"/>
            </a:xfrm>
          </p:grpSpPr>
          <p:pic>
            <p:nvPicPr>
              <p:cNvPr id="34" name="Imagen 33">
                <a:extLst>
                  <a:ext uri="{FF2B5EF4-FFF2-40B4-BE49-F238E27FC236}">
                    <a16:creationId xmlns:a16="http://schemas.microsoft.com/office/drawing/2014/main" id="{E175C58A-308E-4CC0-99F9-2F3551C81B94}"/>
                  </a:ext>
                </a:extLst>
              </p:cNvPr>
              <p:cNvPicPr>
                <a:picLocks noChangeAspect="1"/>
              </p:cNvPicPr>
              <p:nvPr/>
            </p:nvPicPr>
            <p:blipFill rotWithShape="1">
              <a:blip r:embed="rId2"/>
              <a:srcRect l="1" t="9777" r="57516" b="83387"/>
              <a:stretch/>
            </p:blipFill>
            <p:spPr>
              <a:xfrm>
                <a:off x="0" y="6389398"/>
                <a:ext cx="5179454" cy="468602"/>
              </a:xfrm>
              <a:prstGeom prst="rect">
                <a:avLst/>
              </a:prstGeom>
            </p:spPr>
          </p:pic>
          <p:pic>
            <p:nvPicPr>
              <p:cNvPr id="35" name="Imagen 34">
                <a:extLst>
                  <a:ext uri="{FF2B5EF4-FFF2-40B4-BE49-F238E27FC236}">
                    <a16:creationId xmlns:a16="http://schemas.microsoft.com/office/drawing/2014/main" id="{BB73D07C-9A84-43AC-8255-960079E91750}"/>
                  </a:ext>
                </a:extLst>
              </p:cNvPr>
              <p:cNvPicPr>
                <a:picLocks noChangeAspect="1"/>
              </p:cNvPicPr>
              <p:nvPr/>
            </p:nvPicPr>
            <p:blipFill rotWithShape="1">
              <a:blip r:embed="rId2"/>
              <a:srcRect l="1" t="9777" r="57516" b="83387"/>
              <a:stretch/>
            </p:blipFill>
            <p:spPr>
              <a:xfrm>
                <a:off x="5179454" y="6389399"/>
                <a:ext cx="5179454" cy="468602"/>
              </a:xfrm>
              <a:prstGeom prst="rect">
                <a:avLst/>
              </a:prstGeom>
            </p:spPr>
          </p:pic>
          <p:pic>
            <p:nvPicPr>
              <p:cNvPr id="36" name="Imagen 35">
                <a:extLst>
                  <a:ext uri="{FF2B5EF4-FFF2-40B4-BE49-F238E27FC236}">
                    <a16:creationId xmlns:a16="http://schemas.microsoft.com/office/drawing/2014/main" id="{256B6C48-D6D8-4C5C-A665-8682E98B4ACE}"/>
                  </a:ext>
                </a:extLst>
              </p:cNvPr>
              <p:cNvPicPr>
                <a:picLocks noChangeAspect="1"/>
              </p:cNvPicPr>
              <p:nvPr/>
            </p:nvPicPr>
            <p:blipFill rotWithShape="1">
              <a:blip r:embed="rId2"/>
              <a:srcRect l="1" t="9777" r="84964" b="83357"/>
              <a:stretch/>
            </p:blipFill>
            <p:spPr>
              <a:xfrm>
                <a:off x="10358908" y="6387331"/>
                <a:ext cx="1833092" cy="470669"/>
              </a:xfrm>
              <a:prstGeom prst="rect">
                <a:avLst/>
              </a:prstGeom>
            </p:spPr>
          </p:pic>
        </p:grpSp>
      </p:grpSp>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a:xfrm>
            <a:off x="1136073" y="670978"/>
            <a:ext cx="9739745" cy="4936904"/>
          </a:xfrm>
          <a:ln w="38100">
            <a:noFill/>
          </a:ln>
        </p:spPr>
        <p:txBody>
          <a:bodyPr>
            <a:noAutofit/>
          </a:bodyPr>
          <a:lstStyle/>
          <a:p>
            <a:r>
              <a:rPr lang="es-PE" sz="4800" dirty="0">
                <a:solidFill>
                  <a:srgbClr val="BE810A"/>
                </a:solidFill>
                <a:latin typeface="huamanpoma" panose="02000500000000000000" pitchFamily="2" charset="0"/>
              </a:rPr>
              <a:t>TEXTOS NÁUTICOS: </a:t>
            </a:r>
            <a:br>
              <a:rPr lang="es-PE" sz="4800" dirty="0">
                <a:solidFill>
                  <a:srgbClr val="BE810A"/>
                </a:solidFill>
                <a:latin typeface="huamanpoma" panose="02000500000000000000" pitchFamily="2" charset="0"/>
              </a:rPr>
            </a:br>
            <a:r>
              <a:rPr lang="es-PE" sz="4800" i="1" dirty="0">
                <a:solidFill>
                  <a:srgbClr val="BE810A"/>
                </a:solidFill>
                <a:latin typeface="huamanpoma" panose="02000500000000000000" pitchFamily="2" charset="0"/>
              </a:rPr>
              <a:t>NAVEGACIÓN DEL ALMA POR EL DISCURSO DE TODAS LAS EDADES </a:t>
            </a:r>
            <a:r>
              <a:rPr lang="es-PE" sz="4800" dirty="0">
                <a:solidFill>
                  <a:srgbClr val="BE810A"/>
                </a:solidFill>
                <a:latin typeface="huamanpoma" panose="02000500000000000000" pitchFamily="2" charset="0"/>
              </a:rPr>
              <a:t>(1600)</a:t>
            </a:r>
            <a:br>
              <a:rPr lang="es-PE" sz="4800" dirty="0">
                <a:solidFill>
                  <a:srgbClr val="BE810A"/>
                </a:solidFill>
                <a:latin typeface="huamanpoma" panose="02000500000000000000" pitchFamily="2" charset="0"/>
              </a:rPr>
            </a:br>
            <a:r>
              <a:rPr lang="es-PE" sz="4800" i="1" dirty="0">
                <a:solidFill>
                  <a:srgbClr val="BE810A"/>
                </a:solidFill>
                <a:latin typeface="huamanpoma" panose="02000500000000000000" pitchFamily="2" charset="0"/>
              </a:rPr>
              <a:t>CARTA AL LICENCIADO MIRANDA DE RON </a:t>
            </a:r>
            <a:r>
              <a:rPr lang="es-PE" sz="4800" dirty="0">
                <a:solidFill>
                  <a:srgbClr val="BE810A"/>
                </a:solidFill>
                <a:latin typeface="huamanpoma" panose="02000500000000000000" pitchFamily="2" charset="0"/>
              </a:rPr>
              <a:t>(1574)</a:t>
            </a:r>
            <a:br>
              <a:rPr lang="es-PE" sz="4800" dirty="0">
                <a:solidFill>
                  <a:srgbClr val="BE810A"/>
                </a:solidFill>
                <a:latin typeface="huamanpoma" panose="02000500000000000000" pitchFamily="2" charset="0"/>
              </a:rPr>
            </a:br>
            <a:endParaRPr lang="es-PE" sz="4800" dirty="0">
              <a:solidFill>
                <a:srgbClr val="BE810A"/>
              </a:solidFill>
              <a:latin typeface="huamanpoma" panose="02000500000000000000" pitchFamily="2" charset="0"/>
            </a:endParaRPr>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a:xfrm>
            <a:off x="4136348" y="5313199"/>
            <a:ext cx="3650962" cy="488130"/>
          </a:xfrm>
        </p:spPr>
        <p:txBody>
          <a:bodyPr>
            <a:noAutofit/>
          </a:bodyPr>
          <a:lstStyle/>
          <a:p>
            <a:r>
              <a:rPr lang="es-PE" sz="2800" dirty="0">
                <a:solidFill>
                  <a:schemeClr val="bg1"/>
                </a:solidFill>
                <a:latin typeface="Gill Sans MT" panose="020B0502020104020203" pitchFamily="34" charset="0"/>
              </a:rPr>
              <a:t>Eugenio de Salazar</a:t>
            </a:r>
          </a:p>
        </p:txBody>
      </p:sp>
      <p:grpSp>
        <p:nvGrpSpPr>
          <p:cNvPr id="43" name="Grupo 42">
            <a:extLst>
              <a:ext uri="{FF2B5EF4-FFF2-40B4-BE49-F238E27FC236}">
                <a16:creationId xmlns:a16="http://schemas.microsoft.com/office/drawing/2014/main" id="{4C2035EE-7AE2-446D-BFE4-854A8810752D}"/>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4AF27B7B-0B71-41C8-B620-73C28E2434B4}"/>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F810126E-C33F-4CB0-9CB1-55870375FFC0}"/>
                </a:ext>
              </a:extLst>
            </p:cNvPr>
            <p:cNvPicPr>
              <a:picLocks noChangeAspect="1"/>
            </p:cNvPicPr>
            <p:nvPr/>
          </p:nvPicPr>
          <p:blipFill rotWithShape="1">
            <a:blip r:embed="rId3">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41" name="Imagen 40">
              <a:extLst>
                <a:ext uri="{FF2B5EF4-FFF2-40B4-BE49-F238E27FC236}">
                  <a16:creationId xmlns:a16="http://schemas.microsoft.com/office/drawing/2014/main" id="{8F2628B0-556A-447F-A35F-8F39C388AB1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Tree>
    <p:extLst>
      <p:ext uri="{BB962C8B-B14F-4D97-AF65-F5344CB8AC3E}">
        <p14:creationId xmlns:p14="http://schemas.microsoft.com/office/powerpoint/2010/main" val="7239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13256" y="0"/>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5" name="CuadroTexto 4"/>
          <p:cNvSpPr txBox="1"/>
          <p:nvPr/>
        </p:nvSpPr>
        <p:spPr>
          <a:xfrm>
            <a:off x="935052" y="1544468"/>
            <a:ext cx="5337973" cy="3108543"/>
          </a:xfrm>
          <a:prstGeom prst="rect">
            <a:avLst/>
          </a:prstGeom>
          <a:noFill/>
        </p:spPr>
        <p:txBody>
          <a:bodyPr wrap="square" rtlCol="0">
            <a:spAutoFit/>
          </a:bodyPr>
          <a:lstStyle/>
          <a:p>
            <a:pPr algn="just"/>
            <a:r>
              <a:rPr lang="es-PE" sz="2800" dirty="0">
                <a:latin typeface="Gill Sans MT" panose="020B0502020104020203" pitchFamily="34" charset="0"/>
                <a:cs typeface="Times New Roman" panose="02020603050405020304" pitchFamily="18" charset="0"/>
              </a:rPr>
              <a:t>La </a:t>
            </a:r>
            <a:r>
              <a:rPr lang="es-PE" sz="2800" i="1" dirty="0">
                <a:latin typeface="Gill Sans MT" panose="020B0502020104020203" pitchFamily="34" charset="0"/>
                <a:cs typeface="Times New Roman" panose="02020603050405020304" pitchFamily="18" charset="0"/>
              </a:rPr>
              <a:t>Navegación del Alma</a:t>
            </a:r>
            <a:r>
              <a:rPr lang="es-PE" sz="2800" dirty="0">
                <a:latin typeface="Gill Sans MT" panose="020B0502020104020203" pitchFamily="34" charset="0"/>
                <a:cs typeface="Times New Roman" panose="02020603050405020304" pitchFamily="18" charset="0"/>
              </a:rPr>
              <a:t> es un extenso poema construido a modo de una gran alegoría literaria cuyo propósito principal es convertirse en una guía espiritual. Está dirigido a la pedagogía del Alma, la parte esencial de la naturaleza humana. </a:t>
            </a: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263" y="650148"/>
            <a:ext cx="3778288" cy="5079864"/>
          </a:xfrm>
          <a:prstGeom prst="rect">
            <a:avLst/>
          </a:prstGeom>
          <a:ln w="28575">
            <a:solidFill>
              <a:srgbClr val="343246"/>
            </a:solidFill>
          </a:ln>
        </p:spPr>
      </p:pic>
      <p:sp>
        <p:nvSpPr>
          <p:cNvPr id="12" name="CuadroTexto 11"/>
          <p:cNvSpPr txBox="1"/>
          <p:nvPr/>
        </p:nvSpPr>
        <p:spPr>
          <a:xfrm>
            <a:off x="8928349" y="125728"/>
            <a:ext cx="3264990" cy="461665"/>
          </a:xfrm>
          <a:prstGeom prst="rect">
            <a:avLst/>
          </a:prstGeom>
          <a:noFill/>
        </p:spPr>
        <p:txBody>
          <a:bodyPr wrap="square" rtlCol="0">
            <a:spAutoFit/>
          </a:bodyPr>
          <a:lstStyle/>
          <a:p>
            <a:r>
              <a:rPr lang="es-PE" sz="1200" dirty="0">
                <a:latin typeface="Gill Sans MT" panose="020B0502020104020203" pitchFamily="34" charset="0"/>
              </a:rPr>
              <a:t>Carta de Eugenio de Salazar, fiscal de la Audiencia de Guatemala, 1577. PARES - Archivo de Indias.</a:t>
            </a:r>
          </a:p>
        </p:txBody>
      </p:sp>
    </p:spTree>
    <p:extLst>
      <p:ext uri="{BB962C8B-B14F-4D97-AF65-F5344CB8AC3E}">
        <p14:creationId xmlns:p14="http://schemas.microsoft.com/office/powerpoint/2010/main" val="423362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CuadroTexto 10"/>
          <p:cNvSpPr txBox="1"/>
          <p:nvPr/>
        </p:nvSpPr>
        <p:spPr>
          <a:xfrm>
            <a:off x="7721669" y="1111024"/>
            <a:ext cx="3532262" cy="3466975"/>
          </a:xfrm>
          <a:prstGeom prst="rect">
            <a:avLst/>
          </a:prstGeom>
          <a:noFill/>
        </p:spPr>
        <p:txBody>
          <a:bodyPr wrap="square" rtlCol="0">
            <a:spAutoFit/>
          </a:bodyPr>
          <a:lstStyle/>
          <a:p>
            <a:pPr algn="just">
              <a:lnSpc>
                <a:spcPct val="107000"/>
              </a:lnSpc>
              <a:spcAft>
                <a:spcPts val="800"/>
              </a:spcAft>
            </a:pPr>
            <a:r>
              <a:rPr lang="es-PE"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Es una </a:t>
            </a:r>
            <a:r>
              <a:rPr lang="es-PE" sz="2000" i="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alegoría literaria</a:t>
            </a:r>
            <a:r>
              <a:rPr lang="es-PE"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porque emplea imágenes líricas de la tradición cultural para instruir en la formación y conducción del Alma o vida racional.</a:t>
            </a:r>
          </a:p>
          <a:p>
            <a:pPr algn="just">
              <a:lnSpc>
                <a:spcPct val="107000"/>
              </a:lnSpc>
              <a:spcAft>
                <a:spcPts val="800"/>
              </a:spcAft>
            </a:pPr>
            <a:r>
              <a:rPr lang="es-PE"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Asimismo, es una </a:t>
            </a:r>
            <a:r>
              <a:rPr lang="es-PE" sz="2000" i="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guía moral y espiritual</a:t>
            </a:r>
            <a:r>
              <a:rPr lang="es-PE"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porque mediante un proceso de reflexión adiestra en la elección del bien (la virtud) antes que el mal (el vicio). </a:t>
            </a:r>
          </a:p>
        </p:txBody>
      </p:sp>
      <p:sp>
        <p:nvSpPr>
          <p:cNvPr id="12" name="CuadroTexto 11"/>
          <p:cNvSpPr txBox="1"/>
          <p:nvPr/>
        </p:nvSpPr>
        <p:spPr>
          <a:xfrm>
            <a:off x="1418806" y="5364241"/>
            <a:ext cx="4852869" cy="307777"/>
          </a:xfrm>
          <a:prstGeom prst="rect">
            <a:avLst/>
          </a:prstGeom>
          <a:noFill/>
        </p:spPr>
        <p:txBody>
          <a:bodyPr wrap="square" rtlCol="0">
            <a:spAutoFit/>
          </a:bodyPr>
          <a:lstStyle/>
          <a:p>
            <a:r>
              <a:rPr lang="es-PE" sz="1400" dirty="0">
                <a:solidFill>
                  <a:schemeClr val="bg1"/>
                </a:solidFill>
              </a:rPr>
              <a:t>Anónimo, siglo XVIII, </a:t>
            </a:r>
            <a:r>
              <a:rPr lang="es-PE" sz="1400" i="1" dirty="0">
                <a:solidFill>
                  <a:schemeClr val="bg1"/>
                </a:solidFill>
              </a:rPr>
              <a:t>Alegoría de la Sabiduría. </a:t>
            </a:r>
            <a:r>
              <a:rPr lang="es-PE" sz="1400" dirty="0">
                <a:solidFill>
                  <a:schemeClr val="bg1"/>
                </a:solidFill>
              </a:rPr>
              <a:t>Museo del Prado.</a:t>
            </a:r>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1186" t="1102" r="1666" b="2038"/>
          <a:stretch/>
        </p:blipFill>
        <p:spPr>
          <a:xfrm>
            <a:off x="655248" y="1143001"/>
            <a:ext cx="6379987" cy="4114799"/>
          </a:xfrm>
          <a:prstGeom prst="rect">
            <a:avLst/>
          </a:prstGeom>
          <a:ln w="28575">
            <a:solidFill>
              <a:srgbClr val="BE810A"/>
            </a:solidFill>
          </a:ln>
        </p:spPr>
      </p:pic>
    </p:spTree>
    <p:extLst>
      <p:ext uri="{BB962C8B-B14F-4D97-AF65-F5344CB8AC3E}">
        <p14:creationId xmlns:p14="http://schemas.microsoft.com/office/powerpoint/2010/main" val="38374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7" name="CuadroTexto 16"/>
          <p:cNvSpPr txBox="1"/>
          <p:nvPr/>
        </p:nvSpPr>
        <p:spPr>
          <a:xfrm>
            <a:off x="387175" y="4627459"/>
            <a:ext cx="6999329" cy="1647695"/>
          </a:xfrm>
          <a:prstGeom prst="rect">
            <a:avLst/>
          </a:prstGeom>
          <a:noFill/>
        </p:spPr>
        <p:txBody>
          <a:bodyPr wrap="square" rtlCol="0">
            <a:spAutoFit/>
          </a:bodyPr>
          <a:lstStyle/>
          <a:p>
            <a:pPr algn="just">
              <a:lnSpc>
                <a:spcPct val="107000"/>
              </a:lnSpc>
              <a:spcAft>
                <a:spcPts val="800"/>
              </a:spcAft>
            </a:pPr>
            <a:r>
              <a:rPr lang="es-PE" sz="2400" dirty="0">
                <a:latin typeface="Gill Sans MT" panose="020B0502020104020203" pitchFamily="34" charset="0"/>
                <a:cs typeface="Times New Roman" panose="02020603050405020304" pitchFamily="18" charset="0"/>
              </a:rPr>
              <a:t>El mensaje del poema es </a:t>
            </a:r>
            <a:r>
              <a:rPr lang="es-PE" sz="2400" i="1" dirty="0">
                <a:latin typeface="Gill Sans MT" panose="020B0502020104020203" pitchFamily="34" charset="0"/>
                <a:cs typeface="Times New Roman" panose="02020603050405020304" pitchFamily="18" charset="0"/>
              </a:rPr>
              <a:t>edificante</a:t>
            </a:r>
            <a:r>
              <a:rPr lang="es-PE" sz="2400" dirty="0">
                <a:latin typeface="Gill Sans MT" panose="020B0502020104020203" pitchFamily="34" charset="0"/>
                <a:cs typeface="Times New Roman" panose="02020603050405020304" pitchFamily="18" charset="0"/>
              </a:rPr>
              <a:t>, porque, mediante metáforas, llenas de lirismo, orienta en la constitución de valores morales y espirituales aplicables en una vida concebida como un devenir lleno adversidades. </a:t>
            </a: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616" y="323356"/>
            <a:ext cx="8577209" cy="3721257"/>
          </a:xfrm>
          <a:prstGeom prst="rect">
            <a:avLst/>
          </a:prstGeom>
          <a:ln w="28575">
            <a:solidFill>
              <a:srgbClr val="343246"/>
            </a:solidFill>
          </a:ln>
        </p:spPr>
      </p:pic>
      <p:sp>
        <p:nvSpPr>
          <p:cNvPr id="13" name="CuadroTexto 12"/>
          <p:cNvSpPr txBox="1"/>
          <p:nvPr/>
        </p:nvSpPr>
        <p:spPr>
          <a:xfrm>
            <a:off x="7773683" y="4104239"/>
            <a:ext cx="4031142" cy="523220"/>
          </a:xfrm>
          <a:prstGeom prst="rect">
            <a:avLst/>
          </a:prstGeom>
          <a:noFill/>
        </p:spPr>
        <p:txBody>
          <a:bodyPr wrap="square" rtlCol="0">
            <a:spAutoFit/>
          </a:bodyPr>
          <a:lstStyle/>
          <a:p>
            <a:r>
              <a:rPr lang="es-PE" sz="1400" dirty="0"/>
              <a:t>El Bosco (Estilo de), siglo XVI, </a:t>
            </a:r>
            <a:r>
              <a:rPr lang="es-PE" sz="1400" i="1" dirty="0"/>
              <a:t>Un ángel conduce a un alma por las regiones infernales. </a:t>
            </a:r>
            <a:r>
              <a:rPr lang="es-PE" sz="1400" dirty="0"/>
              <a:t>Museo del Prado.</a:t>
            </a:r>
          </a:p>
        </p:txBody>
      </p:sp>
    </p:spTree>
    <p:extLst>
      <p:ext uri="{BB962C8B-B14F-4D97-AF65-F5344CB8AC3E}">
        <p14:creationId xmlns:p14="http://schemas.microsoft.com/office/powerpoint/2010/main" val="305583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113093"/>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912CA3F5-E9C2-4C10-B834-8B662199BE39}"/>
              </a:ext>
            </a:extLst>
          </p:cNvPr>
          <p:cNvSpPr txBox="1">
            <a:spLocks/>
          </p:cNvSpPr>
          <p:nvPr/>
        </p:nvSpPr>
        <p:spPr>
          <a:xfrm>
            <a:off x="896170" y="337772"/>
            <a:ext cx="5240500"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000" dirty="0">
                <a:solidFill>
                  <a:srgbClr val="BE810A"/>
                </a:solidFill>
                <a:latin typeface="huamanpoma" panose="02000500000000000000" pitchFamily="2" charset="0"/>
              </a:rPr>
              <a:t>EUGENIO DE SALAZAR</a:t>
            </a:r>
          </a:p>
        </p:txBody>
      </p:sp>
      <p:sp>
        <p:nvSpPr>
          <p:cNvPr id="14" name="CuadroTexto 13"/>
          <p:cNvSpPr txBox="1"/>
          <p:nvPr/>
        </p:nvSpPr>
        <p:spPr>
          <a:xfrm>
            <a:off x="615447" y="1691786"/>
            <a:ext cx="5801946" cy="3477875"/>
          </a:xfrm>
          <a:prstGeom prst="rect">
            <a:avLst/>
          </a:prstGeom>
          <a:noFill/>
        </p:spPr>
        <p:txBody>
          <a:bodyPr wrap="square" rtlCol="0">
            <a:spAutoFit/>
          </a:bodyPr>
          <a:lstStyle/>
          <a:p>
            <a:pPr algn="just"/>
            <a:r>
              <a:rPr lang="es-PE" sz="2000" dirty="0">
                <a:solidFill>
                  <a:schemeClr val="bg1"/>
                </a:solidFill>
                <a:latin typeface="Gill Sans MT" panose="020B0502020104020203" pitchFamily="34" charset="0"/>
              </a:rPr>
              <a:t>«Nació en Madrid hacia 1530 y viajó a América en 1574 como oidor de Santo Domingo y en 1577, fue nombrado fiscal en la Audiencia de Guatemala donde se le encargó combatir a los piratas. En los años de 1580 se traslada a México donde obtiene el grado de doctor y sustituye al destituido Diego García de Palacio como rector de la universidad. Salazar desarrolló el grueso de su actividad literaria a fines del siglo XVI. Entre toda su producción lírica, la más importante es la </a:t>
            </a:r>
            <a:r>
              <a:rPr lang="es-PE" sz="2000" i="1" dirty="0">
                <a:solidFill>
                  <a:schemeClr val="bg1"/>
                </a:solidFill>
                <a:latin typeface="Gill Sans MT" panose="020B0502020104020203" pitchFamily="34" charset="0"/>
              </a:rPr>
              <a:t>Navegación del Alma</a:t>
            </a:r>
            <a:r>
              <a:rPr lang="es-PE" sz="2000" dirty="0">
                <a:solidFill>
                  <a:schemeClr val="bg1"/>
                </a:solidFill>
                <a:latin typeface="Gill Sans MT" panose="020B0502020104020203" pitchFamily="34" charset="0"/>
              </a:rPr>
              <a:t>». (José Ramón </a:t>
            </a:r>
            <a:r>
              <a:rPr lang="es-PE" sz="2000" dirty="0" err="1">
                <a:solidFill>
                  <a:schemeClr val="bg1"/>
                </a:solidFill>
                <a:latin typeface="Gill Sans MT" panose="020B0502020104020203" pitchFamily="34" charset="0"/>
              </a:rPr>
              <a:t>Carriazo</a:t>
            </a:r>
            <a:r>
              <a:rPr lang="es-PE" sz="2000" dirty="0">
                <a:solidFill>
                  <a:schemeClr val="bg1"/>
                </a:solidFill>
                <a:latin typeface="Gill Sans MT" panose="020B0502020104020203" pitchFamily="34" charset="0"/>
              </a:rPr>
              <a:t> Ruiz)</a:t>
            </a:r>
          </a:p>
        </p:txBody>
      </p:sp>
      <p:pic>
        <p:nvPicPr>
          <p:cNvPr id="12" name="Imagen 11"/>
          <p:cNvPicPr>
            <a:picLocks noChangeAspect="1"/>
          </p:cNvPicPr>
          <p:nvPr/>
        </p:nvPicPr>
        <p:blipFill>
          <a:blip r:embed="rId5"/>
          <a:stretch>
            <a:fillRect/>
          </a:stretch>
        </p:blipFill>
        <p:spPr>
          <a:xfrm>
            <a:off x="7118710" y="543065"/>
            <a:ext cx="4371972" cy="5236018"/>
          </a:xfrm>
          <a:prstGeom prst="rect">
            <a:avLst/>
          </a:prstGeom>
          <a:ln w="28575">
            <a:solidFill>
              <a:srgbClr val="BE810A"/>
            </a:solidFill>
          </a:ln>
        </p:spPr>
      </p:pic>
      <p:sp>
        <p:nvSpPr>
          <p:cNvPr id="16" name="CuadroTexto 15"/>
          <p:cNvSpPr txBox="1"/>
          <p:nvPr/>
        </p:nvSpPr>
        <p:spPr>
          <a:xfrm>
            <a:off x="7289125" y="143213"/>
            <a:ext cx="4031142" cy="307777"/>
          </a:xfrm>
          <a:prstGeom prst="rect">
            <a:avLst/>
          </a:prstGeom>
          <a:noFill/>
        </p:spPr>
        <p:txBody>
          <a:bodyPr wrap="square" rtlCol="0">
            <a:spAutoFit/>
          </a:bodyPr>
          <a:lstStyle/>
          <a:p>
            <a:r>
              <a:rPr lang="es-PE" sz="1400" dirty="0">
                <a:solidFill>
                  <a:schemeClr val="bg1"/>
                </a:solidFill>
              </a:rPr>
              <a:t>Términos geográficos de la Audiencia de Guatemala.</a:t>
            </a:r>
          </a:p>
        </p:txBody>
      </p:sp>
    </p:spTree>
    <p:extLst>
      <p:ext uri="{BB962C8B-B14F-4D97-AF65-F5344CB8AC3E}">
        <p14:creationId xmlns:p14="http://schemas.microsoft.com/office/powerpoint/2010/main" val="163259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8961"/>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CuadroTexto 10"/>
          <p:cNvSpPr txBox="1"/>
          <p:nvPr/>
        </p:nvSpPr>
        <p:spPr>
          <a:xfrm>
            <a:off x="2746891" y="146430"/>
            <a:ext cx="5513294" cy="1477328"/>
          </a:xfrm>
          <a:prstGeom prst="rect">
            <a:avLst/>
          </a:prstGeom>
          <a:noFill/>
        </p:spPr>
        <p:txBody>
          <a:bodyPr wrap="square" rtlCol="0">
            <a:spAutoFit/>
          </a:bodyPr>
          <a:lstStyle/>
          <a:p>
            <a:pPr algn="just"/>
            <a:r>
              <a:rPr lang="es-PE" dirty="0">
                <a:latin typeface="Gill Sans MT" panose="020B0502020104020203" pitchFamily="34" charset="0"/>
              </a:rPr>
              <a:t>La </a:t>
            </a:r>
            <a:r>
              <a:rPr lang="es-PE" i="1" dirty="0">
                <a:latin typeface="Gill Sans MT" panose="020B0502020104020203" pitchFamily="34" charset="0"/>
              </a:rPr>
              <a:t>Navegación del Alma </a:t>
            </a:r>
            <a:r>
              <a:rPr lang="es-PE" dirty="0">
                <a:latin typeface="Gill Sans MT" panose="020B0502020104020203" pitchFamily="34" charset="0"/>
              </a:rPr>
              <a:t>es un manuscrito holográfico, porque fue redactado de puño y letra del autor. Salazar dejó constancia de su firma, en las hojas preliminares de la obra, donde se halla la dedicatoria a Felipe III, Rey de España y Portugal. </a:t>
            </a:r>
            <a:endParaRPr lang="es-PE" i="1" dirty="0">
              <a:latin typeface="Gill Sans MT" panose="020B0502020104020203" pitchFamily="34" charset="0"/>
            </a:endParaRP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8271" y="1869048"/>
            <a:ext cx="2542163" cy="4217190"/>
          </a:xfrm>
          <a:prstGeom prst="rect">
            <a:avLst/>
          </a:prstGeom>
          <a:ln w="28575">
            <a:solidFill>
              <a:srgbClr val="343246"/>
            </a:solidFill>
          </a:ln>
        </p:spPr>
      </p:pic>
      <p:sp>
        <p:nvSpPr>
          <p:cNvPr id="5" name="Rectángulo redondeado 4"/>
          <p:cNvSpPr/>
          <p:nvPr/>
        </p:nvSpPr>
        <p:spPr>
          <a:xfrm>
            <a:off x="6863151" y="2125153"/>
            <a:ext cx="3486014" cy="2371164"/>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34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6" name="Conector curvado 15"/>
          <p:cNvCxnSpPr/>
          <p:nvPr/>
        </p:nvCxnSpPr>
        <p:spPr>
          <a:xfrm flipV="1">
            <a:off x="4258235" y="3191279"/>
            <a:ext cx="2490606" cy="2474259"/>
          </a:xfrm>
          <a:prstGeom prst="curvedConnector3">
            <a:avLst/>
          </a:prstGeom>
          <a:ln w="28575">
            <a:solidFill>
              <a:srgbClr val="343246"/>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1940" y="6178313"/>
            <a:ext cx="4246295" cy="307777"/>
          </a:xfrm>
          <a:prstGeom prst="rect">
            <a:avLst/>
          </a:prstGeom>
          <a:noFill/>
        </p:spPr>
        <p:txBody>
          <a:bodyPr wrap="square" rtlCol="0">
            <a:spAutoFit/>
          </a:bodyPr>
          <a:lstStyle/>
          <a:p>
            <a:r>
              <a:rPr lang="es-PE" sz="1400" dirty="0"/>
              <a:t>Eugenio de Salazar. Rúbrica. Biblioteca Digital Hispánica. </a:t>
            </a:r>
          </a:p>
        </p:txBody>
      </p:sp>
    </p:spTree>
    <p:extLst>
      <p:ext uri="{BB962C8B-B14F-4D97-AF65-F5344CB8AC3E}">
        <p14:creationId xmlns:p14="http://schemas.microsoft.com/office/powerpoint/2010/main" val="375110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6" name="CuadroTexto 5"/>
          <p:cNvSpPr txBox="1"/>
          <p:nvPr/>
        </p:nvSpPr>
        <p:spPr>
          <a:xfrm>
            <a:off x="0" y="426413"/>
            <a:ext cx="7101554" cy="400110"/>
          </a:xfrm>
          <a:prstGeom prst="rect">
            <a:avLst/>
          </a:prstGeom>
          <a:noFill/>
        </p:spPr>
        <p:txBody>
          <a:bodyPr wrap="square" rtlCol="0">
            <a:spAutoFit/>
          </a:bodyPr>
          <a:lstStyle/>
          <a:p>
            <a:pPr algn="ctr"/>
            <a:r>
              <a:rPr lang="es-PE" sz="2000" i="1" dirty="0">
                <a:solidFill>
                  <a:schemeClr val="bg1"/>
                </a:solidFill>
                <a:latin typeface="Gill Sans MT" panose="020B0502020104020203" pitchFamily="34" charset="0"/>
              </a:rPr>
              <a:t>Carta escrita al licenciado Miranda de Ron </a:t>
            </a:r>
            <a:r>
              <a:rPr lang="es-PE" sz="2000" dirty="0">
                <a:solidFill>
                  <a:schemeClr val="bg1"/>
                </a:solidFill>
                <a:latin typeface="Gill Sans MT" panose="020B0502020104020203" pitchFamily="34" charset="0"/>
              </a:rPr>
              <a:t>(1574).</a:t>
            </a:r>
          </a:p>
        </p:txBody>
      </p:sp>
      <p:sp>
        <p:nvSpPr>
          <p:cNvPr id="11" name="CuadroTexto 10"/>
          <p:cNvSpPr txBox="1"/>
          <p:nvPr/>
        </p:nvSpPr>
        <p:spPr>
          <a:xfrm>
            <a:off x="6841967" y="1334972"/>
            <a:ext cx="4440807" cy="3970318"/>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Es un texto anterior a la </a:t>
            </a:r>
            <a:r>
              <a:rPr lang="es-PE" i="1" dirty="0">
                <a:solidFill>
                  <a:schemeClr val="bg1"/>
                </a:solidFill>
                <a:latin typeface="Gill Sans MT" panose="020B0502020104020203" pitchFamily="34" charset="0"/>
              </a:rPr>
              <a:t>Navegación del Alma. </a:t>
            </a:r>
            <a:r>
              <a:rPr lang="es-PE" dirty="0">
                <a:solidFill>
                  <a:schemeClr val="bg1"/>
                </a:solidFill>
                <a:latin typeface="Gill Sans MT" panose="020B0502020104020203" pitchFamily="34" charset="0"/>
              </a:rPr>
              <a:t>En él, Salazar narra su viaje a América y reflexiona en torno a los sucesos acaecidos dentro del barco durante este periplo. El mar, el barco, las paradas en Tenerife, La Española, Sanlúcar, las Canarias, entre otros, el viaje y las personas con sus caracteres dentro de la aventura trasatlántica habrían alimentado el imaginario de nuestro autor de modo que, según los especialistas que editan la carta en este libro, también tuvo un objetivo moralizador que ensaya y se anticipa coloquialmente a la elaboración y la estructura de la </a:t>
            </a:r>
            <a:r>
              <a:rPr lang="es-PE" i="1" dirty="0">
                <a:solidFill>
                  <a:schemeClr val="bg1"/>
                </a:solidFill>
                <a:latin typeface="Gill Sans MT" panose="020B0502020104020203" pitchFamily="34" charset="0"/>
              </a:rPr>
              <a:t>Navegación del Alma</a:t>
            </a:r>
            <a:r>
              <a:rPr lang="es-PE" dirty="0">
                <a:solidFill>
                  <a:schemeClr val="bg1"/>
                </a:solidFill>
                <a:latin typeface="Gill Sans MT" panose="020B0502020104020203" pitchFamily="34" charset="0"/>
              </a:rPr>
              <a:t>. </a:t>
            </a:r>
          </a:p>
        </p:txBody>
      </p:sp>
      <p:sp>
        <p:nvSpPr>
          <p:cNvPr id="14" name="CuadroTexto 13"/>
          <p:cNvSpPr txBox="1"/>
          <p:nvPr/>
        </p:nvSpPr>
        <p:spPr>
          <a:xfrm>
            <a:off x="802029" y="5877533"/>
            <a:ext cx="5497494" cy="307777"/>
          </a:xfrm>
          <a:prstGeom prst="rect">
            <a:avLst/>
          </a:prstGeom>
          <a:noFill/>
        </p:spPr>
        <p:txBody>
          <a:bodyPr wrap="square" rtlCol="0">
            <a:spAutoFit/>
          </a:bodyPr>
          <a:lstStyle/>
          <a:p>
            <a:pPr algn="ctr"/>
            <a:r>
              <a:rPr lang="es-PE" sz="1400" i="1" dirty="0">
                <a:solidFill>
                  <a:schemeClr val="bg1"/>
                </a:solidFill>
              </a:rPr>
              <a:t>Vista de Sevilla. </a:t>
            </a:r>
            <a:r>
              <a:rPr lang="es-PE" sz="1400" dirty="0">
                <a:solidFill>
                  <a:schemeClr val="bg1"/>
                </a:solidFill>
              </a:rPr>
              <a:t>Alonso Sánchez Coello (atribuido), 1884. Museo América.</a:t>
            </a: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811" y="1160758"/>
            <a:ext cx="4539931" cy="4539931"/>
          </a:xfrm>
          <a:prstGeom prst="rect">
            <a:avLst/>
          </a:prstGeom>
          <a:ln w="28575">
            <a:solidFill>
              <a:srgbClr val="BE810A"/>
            </a:solidFill>
          </a:ln>
        </p:spPr>
      </p:pic>
    </p:spTree>
    <p:extLst>
      <p:ext uri="{BB962C8B-B14F-4D97-AF65-F5344CB8AC3E}">
        <p14:creationId xmlns:p14="http://schemas.microsoft.com/office/powerpoint/2010/main" val="93181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latin typeface="Gill Sans MT" panose="020B0502020104020203" pitchFamily="34" charset="0"/>
            </a:endParaRPr>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95551" y="467880"/>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rgbClr val="343246"/>
                </a:solidFill>
                <a:latin typeface="huamanpoma" panose="02000500000000000000" pitchFamily="2" charset="0"/>
              </a:rPr>
              <a:t>FUENTES:</a:t>
            </a:r>
          </a:p>
        </p:txBody>
      </p:sp>
      <p:sp>
        <p:nvSpPr>
          <p:cNvPr id="12" name="Título 1">
            <a:extLst>
              <a:ext uri="{FF2B5EF4-FFF2-40B4-BE49-F238E27FC236}">
                <a16:creationId xmlns:a16="http://schemas.microsoft.com/office/drawing/2014/main" id="{BAF10217-1CAB-45FA-818F-FDACD3A2800B}"/>
              </a:ext>
            </a:extLst>
          </p:cNvPr>
          <p:cNvSpPr txBox="1">
            <a:spLocks/>
          </p:cNvSpPr>
          <p:nvPr/>
        </p:nvSpPr>
        <p:spPr>
          <a:xfrm>
            <a:off x="627256" y="1746293"/>
            <a:ext cx="6458983" cy="42851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FontTx/>
              <a:buAutoNum type="arabicPeriod"/>
            </a:pPr>
            <a:r>
              <a:rPr lang="es-PE" sz="2000" dirty="0">
                <a:latin typeface="Gill Sans MT" panose="020B0502020104020203" pitchFamily="34" charset="0"/>
              </a:rPr>
              <a:t>José Ramón </a:t>
            </a:r>
            <a:r>
              <a:rPr lang="es-PE" sz="2000" dirty="0" err="1">
                <a:latin typeface="Gill Sans MT" panose="020B0502020104020203" pitchFamily="34" charset="0"/>
              </a:rPr>
              <a:t>Carriazo</a:t>
            </a:r>
            <a:r>
              <a:rPr lang="es-PE" sz="2000" dirty="0">
                <a:latin typeface="Gill Sans MT" panose="020B0502020104020203" pitchFamily="34" charset="0"/>
              </a:rPr>
              <a:t> Ruiz y Antonio Sánchez Jiménez (eds.), </a:t>
            </a:r>
            <a:r>
              <a:rPr lang="es-PE" sz="2000" i="1" dirty="0">
                <a:latin typeface="Gill Sans MT" panose="020B0502020104020203" pitchFamily="34" charset="0"/>
              </a:rPr>
              <a:t>Textos náuticos: navegación del alma por el discurso de todas las edades del hombre (1600) y Carta al licenciado Miranda de Ron (1574</a:t>
            </a:r>
            <a:r>
              <a:rPr lang="es-PE" sz="2000" b="1" dirty="0">
                <a:latin typeface="Gill Sans MT" panose="020B0502020104020203" pitchFamily="34" charset="0"/>
              </a:rPr>
              <a:t>),</a:t>
            </a:r>
            <a:r>
              <a:rPr lang="es-PE" sz="2000" dirty="0">
                <a:latin typeface="Gill Sans MT" panose="020B0502020104020203" pitchFamily="34" charset="0"/>
              </a:rPr>
              <a:t> Nueva York, IDEA, 2018.</a:t>
            </a:r>
          </a:p>
          <a:p>
            <a:pPr marL="342900" indent="-342900" algn="just">
              <a:buFontTx/>
              <a:buAutoNum type="arabicPeriod"/>
            </a:pPr>
            <a:endParaRPr lang="es-PE" sz="2000" dirty="0">
              <a:latin typeface="Gill Sans MT" panose="020B0502020104020203" pitchFamily="34" charset="0"/>
            </a:endParaRPr>
          </a:p>
          <a:p>
            <a:pPr marL="358775" algn="just"/>
            <a:r>
              <a:rPr lang="es-PE" sz="2000" b="1" dirty="0">
                <a:hlinkClick r:id="rId4"/>
              </a:rPr>
              <a:t>http://estudiosindianos.org/biblioteca-indiana/textos-nauticos-navegacion-del-alma-por-el-discurso-de-todas-las-edades-del-hombre-1600-carta-al-licenciado-miranda-de-ron-1574/</a:t>
            </a:r>
            <a:r>
              <a:rPr lang="es-PE" sz="2000" b="1" dirty="0"/>
              <a:t> </a:t>
            </a:r>
          </a:p>
          <a:p>
            <a:pPr marL="358775" algn="just"/>
            <a:endParaRPr lang="es-PE" sz="2000" dirty="0">
              <a:latin typeface="Gill Sans MT" panose="020B0502020104020203" pitchFamily="34" charset="0"/>
            </a:endParaRPr>
          </a:p>
          <a:p>
            <a:pPr marL="342900" indent="-342900" algn="just">
              <a:buAutoNum type="arabicPeriod" startAt="2"/>
            </a:pPr>
            <a:r>
              <a:rPr lang="es-PE" sz="2000" dirty="0">
                <a:latin typeface="Gill Sans MT" panose="020B0502020104020203" pitchFamily="34" charset="0"/>
              </a:rPr>
              <a:t>La bitácora de </a:t>
            </a:r>
            <a:r>
              <a:rPr lang="es-PE" sz="2000" dirty="0" err="1">
                <a:latin typeface="Gill Sans MT" panose="020B0502020104020203" pitchFamily="34" charset="0"/>
              </a:rPr>
              <a:t>Carriazo</a:t>
            </a:r>
            <a:r>
              <a:rPr lang="es-PE" sz="2000" dirty="0">
                <a:latin typeface="Gill Sans MT" panose="020B0502020104020203" pitchFamily="34" charset="0"/>
              </a:rPr>
              <a:t>:</a:t>
            </a:r>
          </a:p>
          <a:p>
            <a:pPr algn="just"/>
            <a:endParaRPr lang="es-PE" sz="2000" dirty="0">
              <a:latin typeface="Gill Sans MT" panose="020B0502020104020203" pitchFamily="34" charset="0"/>
            </a:endParaRPr>
          </a:p>
          <a:p>
            <a:pPr algn="just"/>
            <a:r>
              <a:rPr lang="es-PE" sz="2000" dirty="0">
                <a:latin typeface="Gill Sans MT" panose="020B0502020104020203" pitchFamily="34" charset="0"/>
              </a:rPr>
              <a:t>       </a:t>
            </a:r>
            <a:r>
              <a:rPr lang="es-PE" sz="2000" dirty="0">
                <a:solidFill>
                  <a:schemeClr val="tx1">
                    <a:lumMod val="95000"/>
                    <a:lumOff val="5000"/>
                  </a:schemeClr>
                </a:solidFill>
                <a:latin typeface="Gill Sans MT" panose="020B0502020104020203" pitchFamily="34" charset="0"/>
                <a:hlinkClick r:id="rId5"/>
              </a:rPr>
              <a:t>https://carriazo.hypotheses.org/</a:t>
            </a:r>
            <a:endParaRPr lang="es-PE" sz="2000" dirty="0">
              <a:solidFill>
                <a:schemeClr val="tx1">
                  <a:lumMod val="95000"/>
                  <a:lumOff val="5000"/>
                </a:schemeClr>
              </a:solidFill>
              <a:latin typeface="Gill Sans MT" panose="020B0502020104020203" pitchFamily="34" charset="0"/>
            </a:endParaRPr>
          </a:p>
          <a:p>
            <a:pPr algn="just"/>
            <a:r>
              <a:rPr lang="es-PE" sz="2000" dirty="0">
                <a:latin typeface="Gill Sans MT" panose="020B0502020104020203" pitchFamily="34" charset="0"/>
              </a:rPr>
              <a:t> </a:t>
            </a:r>
          </a:p>
          <a:p>
            <a:pPr marL="358775" algn="just"/>
            <a:endParaRPr lang="es-PE" sz="1400" dirty="0">
              <a:latin typeface="Gill Sans MT" panose="020B0502020104020203" pitchFamily="34" charset="0"/>
            </a:endParaRPr>
          </a:p>
        </p:txBody>
      </p:sp>
      <p:sp>
        <p:nvSpPr>
          <p:cNvPr id="14" name="Título 1">
            <a:extLst>
              <a:ext uri="{FF2B5EF4-FFF2-40B4-BE49-F238E27FC236}">
                <a16:creationId xmlns:a16="http://schemas.microsoft.com/office/drawing/2014/main" id="{3C3F5640-7086-44C5-949E-8841C28BA0AB}"/>
              </a:ext>
            </a:extLst>
          </p:cNvPr>
          <p:cNvSpPr txBox="1">
            <a:spLocks/>
          </p:cNvSpPr>
          <p:nvPr/>
        </p:nvSpPr>
        <p:spPr>
          <a:xfrm>
            <a:off x="6463798" y="5349875"/>
            <a:ext cx="1743494" cy="79165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smtClean="0">
                <a:solidFill>
                  <a:schemeClr val="bg1"/>
                </a:solidFill>
                <a:latin typeface="huamanpoma" panose="02000500000000000000" pitchFamily="2" charset="0"/>
              </a:rPr>
              <a:t>PARA SABER MÁS INGRESA A NUESTRA BIBLIOTECA </a:t>
            </a:r>
            <a:r>
              <a:rPr lang="es-PE" dirty="0" smtClean="0">
                <a:solidFill>
                  <a:schemeClr val="bg1"/>
                </a:solidFill>
                <a:latin typeface="huamanpoma" panose="02000500000000000000" pitchFamily="2" charset="0"/>
              </a:rPr>
              <a:t>INDIANA</a:t>
            </a:r>
          </a:p>
          <a:p>
            <a:r>
              <a:rPr lang="es-PE" dirty="0">
                <a:solidFill>
                  <a:schemeClr val="bg1"/>
                </a:solidFill>
                <a:latin typeface="huamanpoma" panose="02000500000000000000" pitchFamily="2" charset="0"/>
                <a:hlinkClick r:id="rId6"/>
              </a:rPr>
              <a:t>https://</a:t>
            </a:r>
            <a:r>
              <a:rPr lang="es-PE" dirty="0" smtClean="0">
                <a:solidFill>
                  <a:schemeClr val="bg1"/>
                </a:solidFill>
                <a:latin typeface="huamanpoma" panose="02000500000000000000" pitchFamily="2" charset="0"/>
                <a:hlinkClick r:id="rId6"/>
              </a:rPr>
              <a:t>bit.ly/2ODvyg6</a:t>
            </a:r>
            <a:endParaRPr lang="es-PE" dirty="0" smtClean="0">
              <a:solidFill>
                <a:schemeClr val="bg1"/>
              </a:solidFill>
              <a:latin typeface="huamanpoma" panose="02000500000000000000" pitchFamily="2" charset="0"/>
            </a:endParaRPr>
          </a:p>
        </p:txBody>
      </p:sp>
      <p:cxnSp>
        <p:nvCxnSpPr>
          <p:cNvPr id="17" name="Conector angular 16"/>
          <p:cNvCxnSpPr/>
          <p:nvPr/>
        </p:nvCxnSpPr>
        <p:spPr>
          <a:xfrm rot="10800000" flipV="1">
            <a:off x="8114974" y="4903881"/>
            <a:ext cx="957072" cy="891988"/>
          </a:xfrm>
          <a:prstGeom prst="bentConnector3">
            <a:avLst/>
          </a:prstGeom>
          <a:ln>
            <a:solidFill>
              <a:srgbClr val="343246"/>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2" name="Imagen 1"/>
          <p:cNvPicPr>
            <a:picLocks noChangeAspect="1"/>
          </p:cNvPicPr>
          <p:nvPr/>
        </p:nvPicPr>
        <p:blipFill>
          <a:blip r:embed="rId7"/>
          <a:stretch>
            <a:fillRect/>
          </a:stretch>
        </p:blipFill>
        <p:spPr>
          <a:xfrm>
            <a:off x="9167597" y="1294848"/>
            <a:ext cx="2540309" cy="4055027"/>
          </a:xfrm>
          <a:prstGeom prst="rect">
            <a:avLst/>
          </a:prstGeom>
        </p:spPr>
      </p:pic>
    </p:spTree>
    <p:extLst>
      <p:ext uri="{BB962C8B-B14F-4D97-AF65-F5344CB8AC3E}">
        <p14:creationId xmlns:p14="http://schemas.microsoft.com/office/powerpoint/2010/main" val="5877296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587</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Gill Sans MT</vt:lpstr>
      <vt:lpstr>huamanpoma</vt:lpstr>
      <vt:lpstr>Times New Roman</vt:lpstr>
      <vt:lpstr>Tema de Office</vt:lpstr>
      <vt:lpstr>TEXTOS NÁUTICOS:  NAVEGACIÓN DEL ALMA POR EL DISCURSO DE TODAS LAS EDADES (1600) CARTA AL LICENCIADO MIRANDA DE RON (1574)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Taupier</dc:creator>
  <cp:lastModifiedBy>DAPHNE LUZMILA CORNEJO RETAMOZO</cp:lastModifiedBy>
  <cp:revision>52</cp:revision>
  <dcterms:created xsi:type="dcterms:W3CDTF">2019-03-28T19:39:40Z</dcterms:created>
  <dcterms:modified xsi:type="dcterms:W3CDTF">2019-10-10T16:05:08Z</dcterms:modified>
</cp:coreProperties>
</file>