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  <p:sldId id="266" r:id="rId6"/>
    <p:sldId id="258" r:id="rId7"/>
    <p:sldId id="264" r:id="rId8"/>
    <p:sldId id="265" r:id="rId9"/>
    <p:sldId id="262" r:id="rId10"/>
    <p:sldId id="267" r:id="rId11"/>
    <p:sldId id="272" r:id="rId12"/>
    <p:sldId id="271" r:id="rId13"/>
    <p:sldId id="269" r:id="rId14"/>
    <p:sldId id="270" r:id="rId1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810A"/>
    <a:srgbClr val="333145"/>
    <a:srgbClr val="343246"/>
    <a:srgbClr val="EFE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A544A-387A-46BE-8A60-47BE8B6DA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BCC7A3-B3A3-4E8E-9C73-9593DFD51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A15995-1428-4695-A20B-9DA98465D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908510-0780-49EF-A6BF-F8155BF8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C2BDA-4B34-4724-A09B-E71564E6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02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7013F-0564-4A37-9974-C239FED0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31CDC7-22D2-4E5F-ACEC-8F7C7802A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7DEA92-F116-4D3C-BBC9-5BB545BC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C2F395-0B53-4E6F-89CB-2A3F5085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B0B902-429E-4958-86EC-C7371DEC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254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DCD22E-771D-43C2-A0C6-18ACE4A00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D54C7C-89FD-4C1C-85AA-4AE725A42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9A5CB-916C-4350-939A-6143FDA0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3BB4B7-5CFE-47C6-AA6D-42E9B213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64694-690E-44BB-B1EA-3B9541CE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84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0F4CD-62CF-4667-90E7-45A482D91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8C3FD-7527-4D96-A954-FDCCF1B9D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FCEFF7-3F2A-4281-8D26-A6E35255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046586-10D6-428D-AA1D-0B4F913F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DB8063-4BEF-44BB-83CD-5B056BF0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222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1E36D-8BB9-4200-9BC6-A5E92830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69FF06-311A-47C0-B033-F119D7A12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912E17-0026-48DF-BF8F-F01CB7AD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4D6B-0A0C-44CE-A641-E5869317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B62868-FA97-4421-AD07-5D3F1237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919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AB192-504F-4EF2-B486-2171EFFE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CEE4E-5862-42E8-96A9-C0192CD0B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5B08C3-ACE4-4265-A5C9-ADD079E30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EEDCEC-CAC0-45CB-862E-10208E0B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A72592-627E-4AED-96D2-1A15907E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FCFEC6-0C64-466C-BFE1-0EE6F5AD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619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017DF-07B3-4945-B1C0-0506242C8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A923C9-CCFC-4F06-823B-737404720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191A2F-8B74-497C-9376-D1FF467C4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0A52F7-E5BB-481E-A6F4-5E3F3EB35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31AA2F-B3A6-4588-99E8-476AA820B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3ADD47-1423-4130-B629-303ADBB4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81E739-26C8-4949-AA77-7DCED660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769B02-23C3-45D5-A7AB-71504796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551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1A1F7-7D00-487D-83D6-6719F17F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2712FD-DEC3-4918-B831-7AA1D64E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AFC29A-91FA-4AB2-A26C-F40DC756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53F6CF-33A2-43A3-8B7D-319C3307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457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A86929-0CB1-4DBD-98F8-FE64A2C4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0651BF-BA84-43F4-88E2-077AD19B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EBFFF9-1FA7-4B97-9B97-1DA45249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891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5A10A-B5C6-4F98-840D-B82604C11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0F033C-043C-4A6B-AF7E-768D83A3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890DFF-2B03-477B-B682-DFF2A1547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DBB88C-57C6-4B5C-BB8D-C2C4044D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3D3BB8-7005-4AAC-9CBA-9345427D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A85738-A6CC-4558-9586-12C7C8D7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188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ECAE7-0279-451F-8380-B773BA68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5E29AF-D961-417E-838D-AD9B5393C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2013D-2273-4967-8069-FF0062DE2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F1DC4F-0909-486D-9F6C-784FF671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278B1C-9531-41FA-A0EA-7B3DF8D8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0A0BC2-404F-4C96-9483-94BCF82C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607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209219-B4BF-4971-A158-4C9CFE23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AEA32A-EA23-4D02-A78C-E82367CB6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0D722-A42A-46EA-A866-AA9DFCA60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9E34-A125-40BF-BA6D-6F64DBD3D323}" type="datetimeFigureOut">
              <a:rPr lang="es-PE" smtClean="0"/>
              <a:t>10/10/2019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2EA504-7DEE-48C1-9B7E-43FA856F3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A0D881-ACF4-4C04-9339-4B4874E11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BE6E-FBE4-45DE-BB3C-DA3319E77DC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966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hdphoto1.wdp" Type="http://schemas.microsoft.com/office/2007/relationships/hdphoto"/><Relationship Id="rId4" Target="../media/image3.pn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6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4.png" Type="http://schemas.openxmlformats.org/officeDocument/2006/relationships/image"/><Relationship Id="rId7" Target="../media/image18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7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8" Target="../media/image21.jpeg" Type="http://schemas.openxmlformats.org/officeDocument/2006/relationships/image"/><Relationship Id="rId3" Target="../media/image4.png" Type="http://schemas.openxmlformats.org/officeDocument/2006/relationships/image"/><Relationship Id="rId7" Target="../media/image20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9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8" Target="../media/image24.jpeg" Type="http://schemas.openxmlformats.org/officeDocument/2006/relationships/image"/><Relationship Id="rId3" Target="../media/image4.png" Type="http://schemas.openxmlformats.org/officeDocument/2006/relationships/image"/><Relationship Id="rId7" Target="../media/image23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22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png" Type="http://schemas.openxmlformats.org/officeDocument/2006/relationships/image"/><Relationship Id="rId1" Target="../slideLayouts/slideLayout1.xml" Type="http://schemas.openxmlformats.org/officeDocument/2006/relationships/slideLayout"/><Relationship Id="rId6" Target="https://bit.ly/2LT5LyL" TargetMode="External" Type="http://schemas.openxmlformats.org/officeDocument/2006/relationships/hyperlink"/><Relationship Id="rId5" Target="../media/image25.jpeg" Type="http://schemas.openxmlformats.org/officeDocument/2006/relationships/image"/><Relationship Id="rId4" Target="https://www.bbc.com/mundo/noticias-america-latina-41590774" TargetMode="External" Type="http://schemas.openxmlformats.org/officeDocument/2006/relationships/hyperlink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7" Target="../media/image7.png" Type="http://schemas.openxmlformats.org/officeDocument/2006/relationships/image"/><Relationship Id="rId2" Target="../media/image4.pn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6.jpeg" Type="http://schemas.openxmlformats.org/officeDocument/2006/relationships/image"/><Relationship Id="rId5" Target="../media/image1.jpeg" Type="http://schemas.openxmlformats.org/officeDocument/2006/relationships/image"/><Relationship Id="rId4" Target="../media/hdphoto2.wdp" Type="http://schemas.microsoft.com/office/2007/relationships/hdphoto"/></Relationships>
</file>

<file path=ppt/slides/_rels/slide4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2" Target="../media/image4.pn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8.png" Type="http://schemas.openxmlformats.org/officeDocument/2006/relationships/image"/><Relationship Id="rId5" Target="../media/image1.jpeg" Type="http://schemas.openxmlformats.org/officeDocument/2006/relationships/image"/><Relationship Id="rId4" Target="../media/hdphoto2.wdp" Type="http://schemas.microsoft.com/office/2007/relationships/hdphoto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hdphoto2.wdp" Type="http://schemas.microsoft.com/office/2007/relationships/hdphoto"/><Relationship Id="rId5" Target="../media/image5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 ?><Relationships xmlns="http://schemas.openxmlformats.org/package/2006/relationships"><Relationship Id="rId8" Target="../media/image12.jpeg" Type="http://schemas.openxmlformats.org/officeDocument/2006/relationships/image"/><Relationship Id="rId3" Target="../media/image4.png" Type="http://schemas.openxmlformats.org/officeDocument/2006/relationships/image"/><Relationship Id="rId7" Target="../media/image11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0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8" Target="../media/image15.jpeg" Type="http://schemas.openxmlformats.org/officeDocument/2006/relationships/image"/><Relationship Id="rId3" Target="../media/image4.png" Type="http://schemas.openxmlformats.org/officeDocument/2006/relationships/image"/><Relationship Id="rId7" Target="../media/image14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3.jpeg" Type="http://schemas.openxmlformats.org/officeDocument/2006/relationships/image"/><Relationship Id="rId5" Target="../media/hdphoto2.wdp" Type="http://schemas.microsoft.com/office/2007/relationships/hdphoto"/><Relationship Id="rId4" Target="../media/image5.pn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o 37">
            <a:extLst>
              <a:ext uri="{FF2B5EF4-FFF2-40B4-BE49-F238E27FC236}">
                <a16:creationId xmlns:a16="http://schemas.microsoft.com/office/drawing/2014/main" id="{6C0BC929-4068-4BF7-98D5-56531B25346B}"/>
              </a:ext>
            </a:extLst>
          </p:cNvPr>
          <p:cNvGrpSpPr/>
          <p:nvPr/>
        </p:nvGrpSpPr>
        <p:grpSpPr>
          <a:xfrm>
            <a:off x="0" y="2271"/>
            <a:ext cx="12192000" cy="6909516"/>
            <a:chOff x="0" y="-51515"/>
            <a:chExt cx="12192000" cy="6909516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15C9CD1D-486E-406F-B804-E09482118F5F}"/>
                </a:ext>
              </a:extLst>
            </p:cNvPr>
            <p:cNvGrpSpPr/>
            <p:nvPr/>
          </p:nvGrpSpPr>
          <p:grpSpPr>
            <a:xfrm>
              <a:off x="0" y="-51515"/>
              <a:ext cx="12192000" cy="1122363"/>
              <a:chOff x="0" y="0"/>
              <a:chExt cx="12192000" cy="1122363"/>
            </a:xfrm>
          </p:grpSpPr>
          <p:pic>
            <p:nvPicPr>
              <p:cNvPr id="9" name="Imagen 8">
                <a:extLst>
                  <a:ext uri="{FF2B5EF4-FFF2-40B4-BE49-F238E27FC236}">
                    <a16:creationId xmlns:a16="http://schemas.microsoft.com/office/drawing/2014/main" id="{87F3F77C-461F-43C1-8FBF-2DCB605C1D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B8728805-F283-410E-9B73-4EA5BA9D289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729D9D69-8FC2-4501-B7AF-86DB05FD535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17AE9F8E-204A-4097-B207-A01696ADE2F2}"/>
                </a:ext>
              </a:extLst>
            </p:cNvPr>
            <p:cNvGrpSpPr/>
            <p:nvPr/>
          </p:nvGrpSpPr>
          <p:grpSpPr>
            <a:xfrm>
              <a:off x="0" y="1013261"/>
              <a:ext cx="12192000" cy="1122363"/>
              <a:chOff x="0" y="0"/>
              <a:chExt cx="12192000" cy="1122363"/>
            </a:xfrm>
          </p:grpSpPr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526CF09C-FC5A-45A7-9A01-C7B8DB0174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15" name="Imagen 14">
                <a:extLst>
                  <a:ext uri="{FF2B5EF4-FFF2-40B4-BE49-F238E27FC236}">
                    <a16:creationId xmlns:a16="http://schemas.microsoft.com/office/drawing/2014/main" id="{AB2FB170-2448-47D9-9706-B06583935BB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16" name="Imagen 15">
                <a:extLst>
                  <a:ext uri="{FF2B5EF4-FFF2-40B4-BE49-F238E27FC236}">
                    <a16:creationId xmlns:a16="http://schemas.microsoft.com/office/drawing/2014/main" id="{313DCD79-E8A0-4913-A397-2E05DF3A79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C52A2698-8A01-42AC-A6DE-6A1E90CE8243}"/>
                </a:ext>
              </a:extLst>
            </p:cNvPr>
            <p:cNvGrpSpPr/>
            <p:nvPr/>
          </p:nvGrpSpPr>
          <p:grpSpPr>
            <a:xfrm>
              <a:off x="0" y="2073903"/>
              <a:ext cx="12192000" cy="1122363"/>
              <a:chOff x="0" y="0"/>
              <a:chExt cx="12192000" cy="1122363"/>
            </a:xfrm>
          </p:grpSpPr>
          <p:pic>
            <p:nvPicPr>
              <p:cNvPr id="18" name="Imagen 17">
                <a:extLst>
                  <a:ext uri="{FF2B5EF4-FFF2-40B4-BE49-F238E27FC236}">
                    <a16:creationId xmlns:a16="http://schemas.microsoft.com/office/drawing/2014/main" id="{7F2CD917-778E-4700-A84F-AC2478F5AC1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19" name="Imagen 18">
                <a:extLst>
                  <a:ext uri="{FF2B5EF4-FFF2-40B4-BE49-F238E27FC236}">
                    <a16:creationId xmlns:a16="http://schemas.microsoft.com/office/drawing/2014/main" id="{5C6B2561-D367-477B-B4ED-395B665BD1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20" name="Imagen 19">
                <a:extLst>
                  <a:ext uri="{FF2B5EF4-FFF2-40B4-BE49-F238E27FC236}">
                    <a16:creationId xmlns:a16="http://schemas.microsoft.com/office/drawing/2014/main" id="{7D77C9F9-EAD2-4DB1-882D-60429B702C4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21" name="Grupo 20">
              <a:extLst>
                <a:ext uri="{FF2B5EF4-FFF2-40B4-BE49-F238E27FC236}">
                  <a16:creationId xmlns:a16="http://schemas.microsoft.com/office/drawing/2014/main" id="{B5A23A63-4269-4910-B0C7-0D3CA52EE032}"/>
                </a:ext>
              </a:extLst>
            </p:cNvPr>
            <p:cNvGrpSpPr/>
            <p:nvPr/>
          </p:nvGrpSpPr>
          <p:grpSpPr>
            <a:xfrm>
              <a:off x="0" y="3138679"/>
              <a:ext cx="12192000" cy="1122363"/>
              <a:chOff x="0" y="0"/>
              <a:chExt cx="12192000" cy="1122363"/>
            </a:xfrm>
          </p:grpSpPr>
          <p:pic>
            <p:nvPicPr>
              <p:cNvPr id="22" name="Imagen 21">
                <a:extLst>
                  <a:ext uri="{FF2B5EF4-FFF2-40B4-BE49-F238E27FC236}">
                    <a16:creationId xmlns:a16="http://schemas.microsoft.com/office/drawing/2014/main" id="{2DADDF49-C8B4-4A5A-ABB6-F5504B18F9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23" name="Imagen 22">
                <a:extLst>
                  <a:ext uri="{FF2B5EF4-FFF2-40B4-BE49-F238E27FC236}">
                    <a16:creationId xmlns:a16="http://schemas.microsoft.com/office/drawing/2014/main" id="{6E758B01-1CCE-4B6B-98AB-BD69F2AD42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24" name="Imagen 23">
                <a:extLst>
                  <a:ext uri="{FF2B5EF4-FFF2-40B4-BE49-F238E27FC236}">
                    <a16:creationId xmlns:a16="http://schemas.microsoft.com/office/drawing/2014/main" id="{8B218A06-5E76-4BFC-9704-E001A0115A5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950F0D1A-A1BE-482A-BC69-64C830D83581}"/>
                </a:ext>
              </a:extLst>
            </p:cNvPr>
            <p:cNvGrpSpPr/>
            <p:nvPr/>
          </p:nvGrpSpPr>
          <p:grpSpPr>
            <a:xfrm>
              <a:off x="0" y="4224013"/>
              <a:ext cx="12192000" cy="1122363"/>
              <a:chOff x="0" y="0"/>
              <a:chExt cx="12192000" cy="1122363"/>
            </a:xfrm>
          </p:grpSpPr>
          <p:pic>
            <p:nvPicPr>
              <p:cNvPr id="26" name="Imagen 25">
                <a:extLst>
                  <a:ext uri="{FF2B5EF4-FFF2-40B4-BE49-F238E27FC236}">
                    <a16:creationId xmlns:a16="http://schemas.microsoft.com/office/drawing/2014/main" id="{B4863FB3-C595-40A6-A4F8-35DB7013D0F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27" name="Imagen 26">
                <a:extLst>
                  <a:ext uri="{FF2B5EF4-FFF2-40B4-BE49-F238E27FC236}">
                    <a16:creationId xmlns:a16="http://schemas.microsoft.com/office/drawing/2014/main" id="{3762EBD0-22AC-406B-93D2-0EE45FBAAA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28" name="Imagen 27">
                <a:extLst>
                  <a:ext uri="{FF2B5EF4-FFF2-40B4-BE49-F238E27FC236}">
                    <a16:creationId xmlns:a16="http://schemas.microsoft.com/office/drawing/2014/main" id="{634C141F-23BC-4939-A452-A0CB15544C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2E03BE16-A5FE-4FD2-8940-307EACF786E9}"/>
                </a:ext>
              </a:extLst>
            </p:cNvPr>
            <p:cNvGrpSpPr/>
            <p:nvPr/>
          </p:nvGrpSpPr>
          <p:grpSpPr>
            <a:xfrm>
              <a:off x="0" y="5318551"/>
              <a:ext cx="12192000" cy="1122363"/>
              <a:chOff x="0" y="0"/>
              <a:chExt cx="12192000" cy="1122363"/>
            </a:xfrm>
          </p:grpSpPr>
          <p:pic>
            <p:nvPicPr>
              <p:cNvPr id="30" name="Imagen 29">
                <a:extLst>
                  <a:ext uri="{FF2B5EF4-FFF2-40B4-BE49-F238E27FC236}">
                    <a16:creationId xmlns:a16="http://schemas.microsoft.com/office/drawing/2014/main" id="{86C9CF27-FDC9-4FCE-8D3A-D9BC1C6FC1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0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31" name="Imagen 30">
                <a:extLst>
                  <a:ext uri="{FF2B5EF4-FFF2-40B4-BE49-F238E27FC236}">
                    <a16:creationId xmlns:a16="http://schemas.microsoft.com/office/drawing/2014/main" id="{D1790E23-06C7-47F4-9100-127347C9722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73880"/>
              <a:stretch/>
            </p:blipFill>
            <p:spPr>
              <a:xfrm>
                <a:off x="5179454" y="2067"/>
                <a:ext cx="5179454" cy="1120296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C82CDEF8-25F5-4A2A-AD1B-1E86A95C821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73880"/>
              <a:stretch/>
            </p:blipFill>
            <p:spPr>
              <a:xfrm>
                <a:off x="10358908" y="0"/>
                <a:ext cx="1833092" cy="1120296"/>
              </a:xfrm>
              <a:prstGeom prst="rect">
                <a:avLst/>
              </a:prstGeom>
            </p:spPr>
          </p:pic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E02569D9-4840-4B9E-9D64-49B10631E59C}"/>
                </a:ext>
              </a:extLst>
            </p:cNvPr>
            <p:cNvGrpSpPr/>
            <p:nvPr/>
          </p:nvGrpSpPr>
          <p:grpSpPr>
            <a:xfrm>
              <a:off x="0" y="6387331"/>
              <a:ext cx="12192000" cy="470670"/>
              <a:chOff x="0" y="6387331"/>
              <a:chExt cx="12192000" cy="470670"/>
            </a:xfrm>
          </p:grpSpPr>
          <p:pic>
            <p:nvPicPr>
              <p:cNvPr id="34" name="Imagen 33">
                <a:extLst>
                  <a:ext uri="{FF2B5EF4-FFF2-40B4-BE49-F238E27FC236}">
                    <a16:creationId xmlns:a16="http://schemas.microsoft.com/office/drawing/2014/main" id="{E175C58A-308E-4CC0-99F9-2F3551C81B9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83387"/>
              <a:stretch/>
            </p:blipFill>
            <p:spPr>
              <a:xfrm>
                <a:off x="0" y="6389398"/>
                <a:ext cx="5179454" cy="468602"/>
              </a:xfrm>
              <a:prstGeom prst="rect">
                <a:avLst/>
              </a:prstGeom>
            </p:spPr>
          </p:pic>
          <p:pic>
            <p:nvPicPr>
              <p:cNvPr id="35" name="Imagen 34">
                <a:extLst>
                  <a:ext uri="{FF2B5EF4-FFF2-40B4-BE49-F238E27FC236}">
                    <a16:creationId xmlns:a16="http://schemas.microsoft.com/office/drawing/2014/main" id="{BB73D07C-9A84-43AC-8255-960079E917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57516" b="83387"/>
              <a:stretch/>
            </p:blipFill>
            <p:spPr>
              <a:xfrm>
                <a:off x="5179454" y="6389399"/>
                <a:ext cx="5179454" cy="468602"/>
              </a:xfrm>
              <a:prstGeom prst="rect">
                <a:avLst/>
              </a:prstGeom>
            </p:spPr>
          </p:pic>
          <p:pic>
            <p:nvPicPr>
              <p:cNvPr id="36" name="Imagen 35">
                <a:extLst>
                  <a:ext uri="{FF2B5EF4-FFF2-40B4-BE49-F238E27FC236}">
                    <a16:creationId xmlns:a16="http://schemas.microsoft.com/office/drawing/2014/main" id="{256B6C48-D6D8-4C5C-A665-8682E98B4AC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" t="9777" r="84964" b="83357"/>
              <a:stretch/>
            </p:blipFill>
            <p:spPr>
              <a:xfrm>
                <a:off x="10358908" y="6387331"/>
                <a:ext cx="1833092" cy="470669"/>
              </a:xfrm>
              <a:prstGeom prst="rect">
                <a:avLst/>
              </a:prstGeom>
            </p:spPr>
          </p:pic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724" y="1589621"/>
            <a:ext cx="6922395" cy="2375648"/>
          </a:xfrm>
        </p:spPr>
        <p:txBody>
          <a:bodyPr>
            <a:normAutofit/>
          </a:bodyPr>
          <a:lstStyle/>
          <a:p>
            <a:r>
              <a:rPr lang="es-PE" i="1" dirty="0" smtClean="0">
                <a:solidFill>
                  <a:srgbClr val="BE810A"/>
                </a:solidFill>
                <a:latin typeface="huamanpoma" panose="02000500000000000000" pitchFamily="2" charset="0"/>
              </a:rPr>
              <a:t>LAS CASTAS EN LOS VIRREINATOS AMERICANOS</a:t>
            </a:r>
            <a:endParaRPr lang="es-PE" i="1" dirty="0">
              <a:solidFill>
                <a:srgbClr val="BE810A"/>
              </a:solidFill>
              <a:latin typeface="huamanpoma" panose="02000500000000000000" pitchFamily="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57767-3A86-420F-8120-2A05286B0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725" y="4362209"/>
            <a:ext cx="6922395" cy="403987"/>
          </a:xfrm>
        </p:spPr>
        <p:txBody>
          <a:bodyPr>
            <a:normAutofit lnSpcReduction="10000"/>
          </a:bodyPr>
          <a:lstStyle/>
          <a:p>
            <a:r>
              <a:rPr lang="es-P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PERÚ Y NUEVA ESPAÑA</a:t>
            </a:r>
            <a:endParaRPr lang="es-P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4C2035EE-7AE2-446D-BFE4-854A8810752D}"/>
              </a:ext>
            </a:extLst>
          </p:cNvPr>
          <p:cNvGrpSpPr/>
          <p:nvPr/>
        </p:nvGrpSpPr>
        <p:grpSpPr>
          <a:xfrm>
            <a:off x="10001912" y="6031422"/>
            <a:ext cx="1802913" cy="596175"/>
            <a:chOff x="10001912" y="6031422"/>
            <a:chExt cx="1802913" cy="596175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4AF27B7B-0B71-41C8-B620-73C28E2434B4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31422"/>
              <a:ext cx="0" cy="596175"/>
            </a:xfrm>
            <a:prstGeom prst="line">
              <a:avLst/>
            </a:prstGeom>
            <a:ln>
              <a:solidFill>
                <a:srgbClr val="BE810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F810126E-C33F-4CB0-9CB1-55870375FF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27"/>
            <a:stretch/>
          </p:blipFill>
          <p:spPr>
            <a:xfrm>
              <a:off x="11364271" y="6065263"/>
              <a:ext cx="440554" cy="528492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8F2628B0-556A-447F-A35F-8F39C388A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2" y="6086238"/>
              <a:ext cx="1117864" cy="4695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39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FB24AA4D-E049-4C25-AF24-F9B02F86E643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455BC390-3DCF-4E53-9400-744E5BB147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86AD4553-58FF-4FED-B173-F714A5AAFE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E8ED201D-9B69-4325-9547-0F8FC20328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94B121F3-02E9-43B9-808C-38B8AD04250A}"/>
              </a:ext>
            </a:extLst>
          </p:cNvPr>
          <p:cNvGrpSpPr/>
          <p:nvPr/>
        </p:nvGrpSpPr>
        <p:grpSpPr>
          <a:xfrm>
            <a:off x="8958724" y="6017520"/>
            <a:ext cx="1873444" cy="696515"/>
            <a:chOff x="8958724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8724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742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10742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10EB11B6-5D50-4603-BCDB-C78AA8D113C2}"/>
                </a:ext>
              </a:extLst>
            </p:cNvPr>
            <p:cNvCxnSpPr>
              <a:cxnSpLocks/>
            </p:cNvCxnSpPr>
            <p:nvPr/>
          </p:nvCxnSpPr>
          <p:spPr>
            <a:xfrm>
              <a:off x="10832168" y="6063043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ubtítulo 2">
            <a:extLst>
              <a:ext uri="{FF2B5EF4-FFF2-40B4-BE49-F238E27FC236}">
                <a16:creationId xmlns:a16="http://schemas.microsoft.com/office/drawing/2014/main" id="{2EFB2F24-274C-49A9-A8E9-1E6F616ED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39" y="583948"/>
            <a:ext cx="11364532" cy="1460547"/>
          </a:xfrm>
        </p:spPr>
        <p:txBody>
          <a:bodyPr>
            <a:normAutofit/>
          </a:bodyPr>
          <a:lstStyle/>
          <a:p>
            <a:pPr algn="just"/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El nacimiento de la pintura de castas se remonta a 1710, cuando el virrey de la Nueva España, Fernando de </a:t>
            </a:r>
            <a:r>
              <a:rPr lang="es-PE" dirty="0" err="1">
                <a:solidFill>
                  <a:srgbClr val="343246"/>
                </a:solidFill>
                <a:latin typeface="Gill Sans MT" panose="020B0502020104020203" pitchFamily="34" charset="0"/>
              </a:rPr>
              <a:t>Alencastre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 Noroña y Silva, duque de Linares, quiso dar a conocer al rey Felipe V las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“mezclas raciales” 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novohispanas a través de una serie de 16 pinturas que encargó a Juan Rodríguez Juárez, uno de los más notables pintores de la época.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6185" y="2355311"/>
            <a:ext cx="5485840" cy="3662209"/>
          </a:xfrm>
          <a:prstGeom prst="rect">
            <a:avLst/>
          </a:prstGeom>
          <a:ln w="28575">
            <a:solidFill>
              <a:srgbClr val="333145"/>
            </a:solidFill>
          </a:ln>
        </p:spPr>
      </p:pic>
      <p:sp>
        <p:nvSpPr>
          <p:cNvPr id="22" name="CuadroTexto 21"/>
          <p:cNvSpPr txBox="1"/>
          <p:nvPr/>
        </p:nvSpPr>
        <p:spPr>
          <a:xfrm>
            <a:off x="1199428" y="5617410"/>
            <a:ext cx="228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dirty="0" smtClean="0"/>
              <a:t>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32948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ángulo 23">
            <a:extLst>
              <a:ext uri="{FF2B5EF4-FFF2-40B4-BE49-F238E27FC236}">
                <a16:creationId xmlns:a16="http://schemas.microsoft.com/office/drawing/2014/main" id="{06D14846-FBB1-4636-83C6-F70520C676D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EFE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B24AA4D-E049-4C25-AF24-F9B02F86E643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455BC390-3DCF-4E53-9400-744E5BB147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86AD4553-58FF-4FED-B173-F714A5AAFE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E8ED201D-9B69-4325-9547-0F8FC20328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94B121F3-02E9-43B9-808C-38B8AD04250A}"/>
              </a:ext>
            </a:extLst>
          </p:cNvPr>
          <p:cNvGrpSpPr/>
          <p:nvPr/>
        </p:nvGrpSpPr>
        <p:grpSpPr>
          <a:xfrm>
            <a:off x="8958724" y="6017520"/>
            <a:ext cx="1873444" cy="696515"/>
            <a:chOff x="8958724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8724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742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10742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10EB11B6-5D50-4603-BCDB-C78AA8D113C2}"/>
                </a:ext>
              </a:extLst>
            </p:cNvPr>
            <p:cNvCxnSpPr>
              <a:cxnSpLocks/>
            </p:cNvCxnSpPr>
            <p:nvPr/>
          </p:nvCxnSpPr>
          <p:spPr>
            <a:xfrm>
              <a:off x="10832168" y="6063043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ítulo 1">
            <a:extLst>
              <a:ext uri="{FF2B5EF4-FFF2-40B4-BE49-F238E27FC236}">
                <a16:creationId xmlns:a16="http://schemas.microsoft.com/office/drawing/2014/main" id="{912CA3F5-E9C2-4C10-B834-8B662199BE39}"/>
              </a:ext>
            </a:extLst>
          </p:cNvPr>
          <p:cNvSpPr txBox="1">
            <a:spLocks/>
          </p:cNvSpPr>
          <p:nvPr/>
        </p:nvSpPr>
        <p:spPr>
          <a:xfrm>
            <a:off x="3475750" y="316568"/>
            <a:ext cx="5240500" cy="6436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dirty="0" smtClean="0">
                <a:solidFill>
                  <a:srgbClr val="BE810A"/>
                </a:solidFill>
                <a:latin typeface="huamanpoma" panose="02000500000000000000" pitchFamily="2" charset="0"/>
              </a:rPr>
              <a:t>MIGUEL CABRERA</a:t>
            </a:r>
            <a:endParaRPr lang="es-PE" sz="4000" dirty="0">
              <a:solidFill>
                <a:srgbClr val="BE810A"/>
              </a:solidFill>
              <a:latin typeface="huamanpoma" panose="02000500000000000000" pitchFamily="2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731140" y="5183334"/>
            <a:ext cx="2726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i="1" dirty="0"/>
              <a:t>De </a:t>
            </a:r>
            <a:r>
              <a:rPr lang="pt-BR" sz="1000" b="1" i="1" dirty="0" err="1"/>
              <a:t>Mestizo</a:t>
            </a:r>
            <a:r>
              <a:rPr lang="pt-BR" sz="1000" b="1" i="1" dirty="0"/>
              <a:t> e </a:t>
            </a:r>
            <a:r>
              <a:rPr lang="pt-BR" sz="1000" b="1" i="1" dirty="0" err="1"/>
              <a:t>India</a:t>
            </a:r>
            <a:r>
              <a:rPr lang="pt-BR" sz="1000" b="1" i="1" dirty="0"/>
              <a:t>, </a:t>
            </a:r>
            <a:r>
              <a:rPr lang="pt-BR" sz="1000" b="1" i="1" dirty="0" err="1"/>
              <a:t>nace</a:t>
            </a:r>
            <a:r>
              <a:rPr lang="pt-BR" sz="1000" b="1" i="1" dirty="0"/>
              <a:t> </a:t>
            </a:r>
            <a:r>
              <a:rPr lang="pt-BR" sz="1000" b="1" i="1" dirty="0" smtClean="0"/>
              <a:t>Lobo.</a:t>
            </a:r>
            <a:endParaRPr lang="pt-BR" sz="1000" b="1" i="1" dirty="0"/>
          </a:p>
          <a:p>
            <a:pPr algn="ctr"/>
            <a:r>
              <a:rPr lang="es-PE" sz="1000" dirty="0" smtClean="0"/>
              <a:t>Siglo XVIII. Óleo </a:t>
            </a:r>
            <a:r>
              <a:rPr lang="es-PE" sz="1000" dirty="0"/>
              <a:t>sobre </a:t>
            </a:r>
            <a:r>
              <a:rPr lang="es-PE" sz="1000" dirty="0" smtClean="0"/>
              <a:t>tela. </a:t>
            </a:r>
          </a:p>
          <a:p>
            <a:pPr algn="ctr"/>
            <a:r>
              <a:rPr lang="es-PE" sz="1000" dirty="0" smtClean="0"/>
              <a:t>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387" y="1273354"/>
            <a:ext cx="4890257" cy="3725675"/>
          </a:xfrm>
          <a:prstGeom prst="rect">
            <a:avLst/>
          </a:prstGeom>
          <a:ln w="28575">
            <a:solidFill>
              <a:srgbClr val="BE810A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7963" y="1273354"/>
            <a:ext cx="4647920" cy="3723964"/>
          </a:xfrm>
          <a:prstGeom prst="rect">
            <a:avLst/>
          </a:prstGeom>
          <a:ln w="28575">
            <a:solidFill>
              <a:srgbClr val="BE810A"/>
            </a:solidFill>
          </a:ln>
        </p:spPr>
      </p:pic>
      <p:sp>
        <p:nvSpPr>
          <p:cNvPr id="21" name="CuadroTexto 20"/>
          <p:cNvSpPr txBox="1"/>
          <p:nvPr/>
        </p:nvSpPr>
        <p:spPr>
          <a:xfrm>
            <a:off x="7518548" y="5183334"/>
            <a:ext cx="2726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i="1" dirty="0"/>
              <a:t>De Lobo e </a:t>
            </a:r>
            <a:r>
              <a:rPr lang="pt-BR" sz="1000" b="1" i="1" dirty="0" err="1"/>
              <a:t>India</a:t>
            </a:r>
            <a:r>
              <a:rPr lang="pt-BR" sz="1000" b="1" i="1" dirty="0"/>
              <a:t>, </a:t>
            </a:r>
            <a:r>
              <a:rPr lang="pt-BR" sz="1000" b="1" i="1" dirty="0" err="1"/>
              <a:t>Sambaigo</a:t>
            </a:r>
            <a:r>
              <a:rPr lang="pt-BR" sz="1000" b="1" i="1" dirty="0"/>
              <a:t>.</a:t>
            </a:r>
          </a:p>
          <a:p>
            <a:pPr algn="ctr"/>
            <a:r>
              <a:rPr lang="es-PE" sz="1000" dirty="0" smtClean="0"/>
              <a:t>Siglo XVIII. Óleo </a:t>
            </a:r>
            <a:r>
              <a:rPr lang="es-PE" sz="1000" dirty="0"/>
              <a:t>sobre </a:t>
            </a:r>
            <a:r>
              <a:rPr lang="es-PE" sz="1000" dirty="0" smtClean="0"/>
              <a:t>tela. </a:t>
            </a:r>
          </a:p>
          <a:p>
            <a:pPr algn="ctr"/>
            <a:r>
              <a:rPr lang="es-PE" sz="1000" dirty="0" smtClean="0"/>
              <a:t>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15432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FB24AA4D-E049-4C25-AF24-F9B02F86E643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455BC390-3DCF-4E53-9400-744E5BB147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86AD4553-58FF-4FED-B173-F714A5AAFE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E8ED201D-9B69-4325-9547-0F8FC20328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94B121F3-02E9-43B9-808C-38B8AD04250A}"/>
              </a:ext>
            </a:extLst>
          </p:cNvPr>
          <p:cNvGrpSpPr/>
          <p:nvPr/>
        </p:nvGrpSpPr>
        <p:grpSpPr>
          <a:xfrm>
            <a:off x="8958724" y="6187847"/>
            <a:ext cx="1873444" cy="696515"/>
            <a:chOff x="8958724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8724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742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10742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10EB11B6-5D50-4603-BCDB-C78AA8D113C2}"/>
                </a:ext>
              </a:extLst>
            </p:cNvPr>
            <p:cNvCxnSpPr>
              <a:cxnSpLocks/>
            </p:cNvCxnSpPr>
            <p:nvPr/>
          </p:nvCxnSpPr>
          <p:spPr>
            <a:xfrm>
              <a:off x="10832168" y="6063043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ítulo 1">
            <a:extLst>
              <a:ext uri="{FF2B5EF4-FFF2-40B4-BE49-F238E27FC236}">
                <a16:creationId xmlns:a16="http://schemas.microsoft.com/office/drawing/2014/main" id="{912CA3F5-E9C2-4C10-B834-8B662199BE39}"/>
              </a:ext>
            </a:extLst>
          </p:cNvPr>
          <p:cNvSpPr txBox="1">
            <a:spLocks/>
          </p:cNvSpPr>
          <p:nvPr/>
        </p:nvSpPr>
        <p:spPr>
          <a:xfrm>
            <a:off x="3475749" y="87833"/>
            <a:ext cx="5240500" cy="6436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dirty="0" smtClean="0">
                <a:solidFill>
                  <a:srgbClr val="BE810A"/>
                </a:solidFill>
                <a:latin typeface="huamanpoma" panose="02000500000000000000" pitchFamily="2" charset="0"/>
              </a:rPr>
              <a:t>MIGUEL CABRERA</a:t>
            </a:r>
            <a:endParaRPr lang="es-PE" sz="4000" dirty="0">
              <a:solidFill>
                <a:srgbClr val="BE810A"/>
              </a:solidFill>
              <a:latin typeface="huamanpoma" panose="02000500000000000000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045" y="823098"/>
            <a:ext cx="3814205" cy="4951319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3" name="CuadroTexto 22"/>
          <p:cNvSpPr txBox="1"/>
          <p:nvPr/>
        </p:nvSpPr>
        <p:spPr>
          <a:xfrm>
            <a:off x="887744" y="5791799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De Español y Negra, Mulata. </a:t>
            </a:r>
            <a:r>
              <a:rPr lang="es-PE" sz="1000" dirty="0"/>
              <a:t>Siglo </a:t>
            </a:r>
            <a:r>
              <a:rPr lang="es-PE" sz="1000" dirty="0" smtClean="0"/>
              <a:t>XVIII.</a:t>
            </a:r>
            <a:endParaRPr lang="es-PE" sz="1000" dirty="0"/>
          </a:p>
          <a:p>
            <a:pPr algn="ctr"/>
            <a:r>
              <a:rPr lang="es-PE" sz="1000" dirty="0"/>
              <a:t>Óleo sobre </a:t>
            </a:r>
            <a:r>
              <a:rPr lang="es-PE" sz="1000" dirty="0" smtClean="0"/>
              <a:t>tela. 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3197" y="821282"/>
            <a:ext cx="3886105" cy="4954949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4" name="CuadroTexto 23"/>
          <p:cNvSpPr txBox="1"/>
          <p:nvPr/>
        </p:nvSpPr>
        <p:spPr>
          <a:xfrm>
            <a:off x="4735857" y="5791799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/>
              <a:t>De Español y Albina, Torna Atrás. </a:t>
            </a:r>
            <a:r>
              <a:rPr lang="es-PE" sz="1000" dirty="0" smtClean="0"/>
              <a:t>Siglo XVIII.</a:t>
            </a:r>
          </a:p>
          <a:p>
            <a:pPr algn="ctr"/>
            <a:r>
              <a:rPr lang="es-PE" sz="1000" dirty="0" smtClean="0"/>
              <a:t>Óleo </a:t>
            </a:r>
            <a:r>
              <a:rPr lang="es-PE" sz="1000" dirty="0"/>
              <a:t>sobre </a:t>
            </a:r>
            <a:r>
              <a:rPr lang="es-PE" sz="1000" dirty="0" smtClean="0"/>
              <a:t>tela. 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897" y="823096"/>
            <a:ext cx="3814205" cy="4951319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5" name="CuadroTexto 24"/>
          <p:cNvSpPr txBox="1"/>
          <p:nvPr/>
        </p:nvSpPr>
        <p:spPr>
          <a:xfrm>
            <a:off x="8802172" y="5755939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/>
              <a:t>De Español e India, Mestiza. </a:t>
            </a:r>
            <a:r>
              <a:rPr lang="es-PE" sz="1000" dirty="0" smtClean="0"/>
              <a:t>Siglo XVIII.</a:t>
            </a:r>
          </a:p>
          <a:p>
            <a:pPr algn="ctr"/>
            <a:r>
              <a:rPr lang="es-PE" sz="1000" dirty="0" smtClean="0"/>
              <a:t>Óleo </a:t>
            </a:r>
            <a:r>
              <a:rPr lang="es-PE" sz="1000" dirty="0"/>
              <a:t>sobre </a:t>
            </a:r>
            <a:r>
              <a:rPr lang="es-PE" sz="1000" dirty="0" smtClean="0"/>
              <a:t>tela. 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147591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06D14846-FBB1-4636-83C6-F70520C676D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EFE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60B51CB5-D36F-4981-B449-AF603813A7CB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4F9FED94-1D4E-4E69-A03F-062B739CF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DB3D5344-F70B-4E43-88DC-39A95C548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AB98CD7A-781C-461B-832F-870211CD40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8C3D7E63-0EB0-4BF6-8483-B4072C864806}"/>
              </a:ext>
            </a:extLst>
          </p:cNvPr>
          <p:cNvGrpSpPr/>
          <p:nvPr/>
        </p:nvGrpSpPr>
        <p:grpSpPr>
          <a:xfrm>
            <a:off x="8971603" y="6205785"/>
            <a:ext cx="1873444" cy="696515"/>
            <a:chOff x="8971603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1603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3621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23621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CB32F77-D2BE-4223-B059-8BB3F62D4248}"/>
                </a:ext>
              </a:extLst>
            </p:cNvPr>
            <p:cNvCxnSpPr>
              <a:cxnSpLocks/>
            </p:cNvCxnSpPr>
            <p:nvPr/>
          </p:nvCxnSpPr>
          <p:spPr>
            <a:xfrm>
              <a:off x="10845047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ítulo 1">
            <a:extLst>
              <a:ext uri="{FF2B5EF4-FFF2-40B4-BE49-F238E27FC236}">
                <a16:creationId xmlns:a16="http://schemas.microsoft.com/office/drawing/2014/main" id="{912CA3F5-E9C2-4C10-B834-8B662199BE39}"/>
              </a:ext>
            </a:extLst>
          </p:cNvPr>
          <p:cNvSpPr txBox="1">
            <a:spLocks/>
          </p:cNvSpPr>
          <p:nvPr/>
        </p:nvSpPr>
        <p:spPr>
          <a:xfrm>
            <a:off x="2919394" y="91440"/>
            <a:ext cx="5240500" cy="6974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dirty="0" smtClean="0">
                <a:solidFill>
                  <a:srgbClr val="BE810A"/>
                </a:solidFill>
                <a:latin typeface="huamanpoma" panose="02000500000000000000" pitchFamily="2" charset="0"/>
              </a:rPr>
              <a:t>ANDRÉS DE ISLAS</a:t>
            </a:r>
            <a:endParaRPr lang="es-PE" sz="4000" dirty="0">
              <a:solidFill>
                <a:srgbClr val="BE810A"/>
              </a:solidFill>
              <a:latin typeface="huamanpoma" panose="02000500000000000000" pitchFamily="2" charset="0"/>
            </a:endParaRPr>
          </a:p>
        </p:txBody>
      </p:sp>
      <p:pic>
        <p:nvPicPr>
          <p:cNvPr id="1026" name="Picture 2" descr="http://ceres.mcu.es/pages/Viewer?accion=42&amp;AMuseo=MAM&amp;Museo=MAM&amp;Ninv=1980/03/05&amp;txt_id_imagen=1&amp;txt_rotar=0&amp;txt_zoom=10&amp;txt_contraste=0&amp;txt_totalImagenes=2&amp;dbCode=1&amp;txt_polarizado=&amp;txt_brillo=10.0&amp;txt_contrast=1.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73" y="903542"/>
            <a:ext cx="3413572" cy="4722331"/>
          </a:xfrm>
          <a:prstGeom prst="rect">
            <a:avLst/>
          </a:prstGeom>
          <a:noFill/>
          <a:ln w="28575">
            <a:solidFill>
              <a:srgbClr val="BE81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836584" y="5736559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i="1" dirty="0"/>
              <a:t>De </a:t>
            </a:r>
            <a:r>
              <a:rPr lang="pt-BR" sz="1000" b="1" i="1" dirty="0" err="1" smtClean="0"/>
              <a:t>español</a:t>
            </a:r>
            <a:r>
              <a:rPr lang="pt-BR" sz="1000" b="1" i="1" dirty="0" smtClean="0"/>
              <a:t> y mulata, </a:t>
            </a:r>
            <a:r>
              <a:rPr lang="pt-BR" sz="1000" b="1" i="1" dirty="0" err="1" smtClean="0"/>
              <a:t>morisco</a:t>
            </a:r>
            <a:r>
              <a:rPr lang="pt-BR" sz="1000" b="1" i="1" dirty="0" smtClean="0"/>
              <a:t>.</a:t>
            </a:r>
            <a:endParaRPr lang="pt-BR" sz="1000" b="1" i="1" dirty="0"/>
          </a:p>
          <a:p>
            <a:pPr algn="ctr"/>
            <a:r>
              <a:rPr lang="es-PE" sz="1000" dirty="0"/>
              <a:t>1774. Óleo sobre tela. </a:t>
            </a:r>
          </a:p>
          <a:p>
            <a:pPr algn="ctr"/>
            <a:r>
              <a:rPr lang="es-PE" sz="1000" dirty="0"/>
              <a:t>Museo de América.</a:t>
            </a:r>
          </a:p>
        </p:txBody>
      </p:sp>
      <p:pic>
        <p:nvPicPr>
          <p:cNvPr id="1032" name="Picture 8" descr="http://ceres.mcu.es/pages/Viewer?accion=42&amp;AMuseo=MAM&amp;Museo=MAM&amp;Ninv=1980/03/10&amp;txt_id_imagen=1&amp;txt_rotar=0&amp;txt_zoom=10&amp;txt_contraste=0&amp;txt_totalImagenes=1&amp;dbCode=1&amp;txt_polarizado=&amp;txt_brillo=10.0&amp;txt_contrast=1.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5" t="2080" r="5537" b="1905"/>
          <a:stretch/>
        </p:blipFill>
        <p:spPr bwMode="auto">
          <a:xfrm>
            <a:off x="4399918" y="903542"/>
            <a:ext cx="3375963" cy="4722331"/>
          </a:xfrm>
          <a:prstGeom prst="rect">
            <a:avLst/>
          </a:prstGeom>
          <a:noFill/>
          <a:ln w="28575">
            <a:solidFill>
              <a:srgbClr val="BE81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CuadroTexto 23"/>
          <p:cNvSpPr txBox="1"/>
          <p:nvPr/>
        </p:nvSpPr>
        <p:spPr>
          <a:xfrm>
            <a:off x="4724524" y="5740521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i="1" dirty="0"/>
              <a:t>De </a:t>
            </a:r>
            <a:r>
              <a:rPr lang="pt-BR" sz="1000" b="1" i="1" dirty="0" smtClean="0"/>
              <a:t>lobo y negra, chino.</a:t>
            </a:r>
            <a:endParaRPr lang="pt-BR" sz="1000" b="1" i="1" dirty="0"/>
          </a:p>
          <a:p>
            <a:pPr algn="ctr"/>
            <a:r>
              <a:rPr lang="es-PE" sz="1000" dirty="0" smtClean="0"/>
              <a:t>1774. Óleo </a:t>
            </a:r>
            <a:r>
              <a:rPr lang="es-PE" sz="1000" dirty="0"/>
              <a:t>sobre </a:t>
            </a:r>
            <a:r>
              <a:rPr lang="es-PE" sz="1000" dirty="0" smtClean="0"/>
              <a:t>tela. </a:t>
            </a:r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</a:t>
            </a:r>
            <a:r>
              <a:rPr lang="es-PE" sz="1000" dirty="0" smtClean="0"/>
              <a:t>América.</a:t>
            </a:r>
            <a:endParaRPr lang="es-PE" sz="1000" dirty="0"/>
          </a:p>
        </p:txBody>
      </p:sp>
      <p:pic>
        <p:nvPicPr>
          <p:cNvPr id="1034" name="Picture 10" descr="http://ceres.mcu.es/pages/Viewer?accion=42&amp;AMuseo=MAM&amp;Museo=MAM&amp;Ninv=1980/03/12&amp;txt_id_imagen=1&amp;txt_rotar=0&amp;txt_zoom=10&amp;txt_contraste=0&amp;txt_totalImagenes=1&amp;dbCode=1&amp;txt_polarizado=&amp;txt_brillo=10.0&amp;txt_contrast=1.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7" t="1289" r="4657" b="1427"/>
          <a:stretch/>
        </p:blipFill>
        <p:spPr bwMode="auto">
          <a:xfrm>
            <a:off x="8269054" y="903331"/>
            <a:ext cx="3364113" cy="4722542"/>
          </a:xfrm>
          <a:prstGeom prst="rect">
            <a:avLst/>
          </a:prstGeom>
          <a:noFill/>
          <a:ln w="28575">
            <a:solidFill>
              <a:srgbClr val="BE81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uadroTexto 24"/>
          <p:cNvSpPr txBox="1"/>
          <p:nvPr/>
        </p:nvSpPr>
        <p:spPr>
          <a:xfrm>
            <a:off x="8682470" y="5740521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De cambujo e india, tente en el aire.</a:t>
            </a:r>
          </a:p>
          <a:p>
            <a:pPr algn="ctr"/>
            <a:r>
              <a:rPr lang="es-PE" sz="1000" dirty="0" smtClean="0"/>
              <a:t>1774. Óleo </a:t>
            </a:r>
            <a:r>
              <a:rPr lang="es-PE" sz="1000" dirty="0"/>
              <a:t>sobre </a:t>
            </a:r>
            <a:r>
              <a:rPr lang="es-PE" sz="1000" dirty="0" smtClean="0"/>
              <a:t>tela. </a:t>
            </a:r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</a:t>
            </a:r>
            <a:r>
              <a:rPr lang="es-PE" sz="1000" dirty="0" smtClean="0"/>
              <a:t>América.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4596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57767-3A86-420F-8120-2A05286B0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67410AE-7DD2-4B15-A8F7-A0321FA1CBC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343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635CECE-1130-4218-9A2F-0F324CF8F407}"/>
              </a:ext>
            </a:extLst>
          </p:cNvPr>
          <p:cNvGrpSpPr/>
          <p:nvPr/>
        </p:nvGrpSpPr>
        <p:grpSpPr>
          <a:xfrm>
            <a:off x="10001912" y="6031422"/>
            <a:ext cx="1802913" cy="596175"/>
            <a:chOff x="10001912" y="6031422"/>
            <a:chExt cx="1802913" cy="596175"/>
          </a:xfrm>
        </p:grpSpPr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5D5A7349-1349-4AA2-BD77-138798C9FA0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31422"/>
              <a:ext cx="0" cy="596175"/>
            </a:xfrm>
            <a:prstGeom prst="line">
              <a:avLst/>
            </a:prstGeom>
            <a:ln>
              <a:solidFill>
                <a:srgbClr val="BE810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669C41B-ED14-4BB7-AACF-B5281075D3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27"/>
            <a:stretch/>
          </p:blipFill>
          <p:spPr>
            <a:xfrm>
              <a:off x="11364271" y="6065263"/>
              <a:ext cx="440554" cy="528492"/>
            </a:xfrm>
            <a:prstGeom prst="rect">
              <a:avLst/>
            </a:prstGeom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0A862027-B7E8-4D23-88B0-FE5FCA2A4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2" y="6086238"/>
              <a:ext cx="1117864" cy="469503"/>
            </a:xfrm>
            <a:prstGeom prst="rect">
              <a:avLst/>
            </a:prstGeom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3C3F5640-7086-44C5-949E-8841C28BA0AB}"/>
              </a:ext>
            </a:extLst>
          </p:cNvPr>
          <p:cNvSpPr txBox="1">
            <a:spLocks/>
          </p:cNvSpPr>
          <p:nvPr/>
        </p:nvSpPr>
        <p:spPr>
          <a:xfrm>
            <a:off x="395551" y="467880"/>
            <a:ext cx="6922395" cy="903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</a:rPr>
              <a:t>FUENTES:</a:t>
            </a:r>
            <a:endParaRPr lang="es-PE" dirty="0">
              <a:solidFill>
                <a:schemeClr val="bg1"/>
              </a:solidFill>
              <a:latin typeface="huamanpoma" panose="02000500000000000000" pitchFamily="2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 txBox="1">
            <a:spLocks/>
          </p:cNvSpPr>
          <p:nvPr/>
        </p:nvSpPr>
        <p:spPr>
          <a:xfrm>
            <a:off x="395551" y="1747893"/>
            <a:ext cx="6922395" cy="30751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AutoNum type="arabicPeriod"/>
            </a:pP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Araya, Alejandra, «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¿Castas 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o razas?: imaginario sociopolítico y cuerpos mezclados en la América colonial. Una propuesta desde los cuadros de 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castas.» En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: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Hilderman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 Cardona y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Zandra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 Pedraza (Compiladores). Al otro lado del cuerpo. Estudios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biopolíticos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 en América Latina, Universidad de los Andes/Universidad de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Medellin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, Colombia, pp. 53-77.</a:t>
            </a:r>
          </a:p>
          <a:p>
            <a:pPr marL="342900" indent="-342900" algn="just">
              <a:buAutoNum type="arabicPeriod"/>
            </a:pPr>
            <a:endParaRPr lang="es-PE" sz="1400" dirty="0">
              <a:solidFill>
                <a:srgbClr val="BE810A"/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buAutoNum type="arabicPeriod"/>
            </a:pP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Garcilaso de la Vega, Inca. 1991. Comentarios reales de los incas, Carlos </a:t>
            </a:r>
            <a:r>
              <a:rPr lang="es-PE" sz="1400" dirty="0" err="1" smtClean="0">
                <a:solidFill>
                  <a:srgbClr val="BE810A"/>
                </a:solidFill>
                <a:latin typeface="Gill Sans MT" panose="020B0502020104020203" pitchFamily="34" charset="0"/>
              </a:rPr>
              <a:t>Araníbar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 (ed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.), tomos i y ii. México: Fondo de Cultura Económica. </a:t>
            </a:r>
            <a:endParaRPr lang="es-PE" sz="1400" dirty="0" smtClean="0">
              <a:solidFill>
                <a:srgbClr val="BE810A"/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buAutoNum type="arabicPeriod"/>
            </a:pPr>
            <a:endParaRPr lang="es-PE" sz="1400" dirty="0">
              <a:solidFill>
                <a:srgbClr val="BE810A"/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buAutoNum type="arabicPeriod"/>
            </a:pP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Macera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, Pablo, Arturo Jiménez Borja e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 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Irma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Franke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. 1997. Trujillo del Perú. Baltazar Jaime Martínez Compañón. Acuarelas—Siglo VIII. Lima: Fundación del Banco Continental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es-PE" sz="1400" dirty="0" smtClean="0">
              <a:solidFill>
                <a:srgbClr val="BE810A"/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buAutoNum type="arabicPeriod"/>
            </a:pP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Navarrete, Federico. Citado en 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Darío Brooks, «Criollos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, mestizos, mulatos o </a:t>
            </a:r>
            <a:r>
              <a:rPr lang="es-PE" sz="1400" dirty="0" err="1">
                <a:solidFill>
                  <a:srgbClr val="BE810A"/>
                </a:solidFill>
                <a:latin typeface="Gill Sans MT" panose="020B0502020104020203" pitchFamily="34" charset="0"/>
              </a:rPr>
              <a:t>saltapatrás</a:t>
            </a:r>
            <a:r>
              <a:rPr lang="es-PE" sz="1400" dirty="0">
                <a:solidFill>
                  <a:srgbClr val="BE810A"/>
                </a:solidFill>
                <a:latin typeface="Gill Sans MT" panose="020B0502020104020203" pitchFamily="34" charset="0"/>
              </a:rPr>
              <a:t>: cómo surgió la división de castas durante el dominio español en </a:t>
            </a:r>
            <a:r>
              <a:rPr lang="es-PE" sz="1400" dirty="0" smtClean="0">
                <a:solidFill>
                  <a:srgbClr val="BE810A"/>
                </a:solidFill>
                <a:latin typeface="Gill Sans MT" panose="020B0502020104020203" pitchFamily="34" charset="0"/>
              </a:rPr>
              <a:t>América.»</a:t>
            </a:r>
            <a:r>
              <a:rPr lang="es-PE" sz="1400" dirty="0">
                <a:hlinkClick r:id="rId4"/>
              </a:rPr>
              <a:t> https://www.bbc.com/mundo/noticias-america-latina-41590774</a:t>
            </a:r>
            <a:endParaRPr lang="es-PE" sz="1400" dirty="0">
              <a:solidFill>
                <a:srgbClr val="BE810A"/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buAutoNum type="arabicPeriod"/>
            </a:pPr>
            <a:endParaRPr lang="es-PE" sz="1400" dirty="0">
              <a:solidFill>
                <a:srgbClr val="BE810A"/>
              </a:solidFill>
              <a:latin typeface="Gill Sans MT" panose="020B0502020104020203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6032" y="1299338"/>
            <a:ext cx="2553026" cy="4050537"/>
          </a:xfrm>
          <a:prstGeom prst="rect">
            <a:avLst/>
          </a:prstGeom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id="{3C3F5640-7086-44C5-949E-8841C28BA0AB}"/>
              </a:ext>
            </a:extLst>
          </p:cNvPr>
          <p:cNvSpPr txBox="1">
            <a:spLocks/>
          </p:cNvSpPr>
          <p:nvPr/>
        </p:nvSpPr>
        <p:spPr>
          <a:xfrm>
            <a:off x="6463798" y="5349875"/>
            <a:ext cx="1743494" cy="7916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</a:rPr>
              <a:t>PARA SABER MÁS INGRESA A NUESTRA BIBLIOTECA INDIANA</a:t>
            </a:r>
          </a:p>
          <a:p>
            <a:pPr algn="l"/>
            <a:r>
              <a:rPr lang="es-PE" dirty="0">
                <a:solidFill>
                  <a:schemeClr val="bg1"/>
                </a:solidFill>
                <a:latin typeface="huamanpoma" panose="02000500000000000000" pitchFamily="2" charset="0"/>
                <a:hlinkClick r:id="rId6"/>
              </a:rPr>
              <a:t>https://</a:t>
            </a:r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  <a:hlinkClick r:id="rId6"/>
              </a:rPr>
              <a:t>bit.ly/2LT5LyL</a:t>
            </a:r>
            <a:endParaRPr lang="es-PE" dirty="0">
              <a:solidFill>
                <a:schemeClr val="bg1"/>
              </a:solidFill>
              <a:latin typeface="huamanpoma" panose="02000500000000000000" pitchFamily="2" charset="0"/>
            </a:endParaRPr>
          </a:p>
        </p:txBody>
      </p:sp>
      <p:cxnSp>
        <p:nvCxnSpPr>
          <p:cNvPr id="20" name="Conector angular 19"/>
          <p:cNvCxnSpPr/>
          <p:nvPr/>
        </p:nvCxnSpPr>
        <p:spPr>
          <a:xfrm rot="10800000" flipV="1">
            <a:off x="8114974" y="4903881"/>
            <a:ext cx="957072" cy="891988"/>
          </a:xfrm>
          <a:prstGeom prst="bentConnector3">
            <a:avLst/>
          </a:prstGeom>
          <a:ln>
            <a:solidFill>
              <a:srgbClr val="BE810A"/>
            </a:solidFill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8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57767-3A86-420F-8120-2A05286B0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67410AE-7DD2-4B15-A8F7-A0321FA1CBC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BE8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A3E4092-E69E-481E-9909-1F389554E259}"/>
              </a:ext>
            </a:extLst>
          </p:cNvPr>
          <p:cNvGrpSpPr/>
          <p:nvPr/>
        </p:nvGrpSpPr>
        <p:grpSpPr>
          <a:xfrm>
            <a:off x="10001912" y="6031422"/>
            <a:ext cx="1802913" cy="596175"/>
            <a:chOff x="10001912" y="6031422"/>
            <a:chExt cx="1802913" cy="596175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81674A2F-8CD8-438C-A327-7900851C647B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31422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518DB3E6-84E4-4CB7-9AA9-3F310BFF3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27"/>
            <a:stretch/>
          </p:blipFill>
          <p:spPr>
            <a:xfrm>
              <a:off x="11364271" y="6065263"/>
              <a:ext cx="440554" cy="528492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7F633B9-8C5C-418C-8F3B-103D300C5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2" y="6086238"/>
              <a:ext cx="1117864" cy="469503"/>
            </a:xfrm>
            <a:prstGeom prst="rect">
              <a:avLst/>
            </a:prstGeom>
          </p:spPr>
        </p:pic>
      </p:grpSp>
      <p:sp>
        <p:nvSpPr>
          <p:cNvPr id="11" name="Título 1">
            <a:extLst>
              <a:ext uri="{FF2B5EF4-FFF2-40B4-BE49-F238E27FC236}">
                <a16:creationId xmlns:a16="http://schemas.microsoft.com/office/drawing/2014/main" id="{008DE3A8-1F8A-4A73-8BD0-DDF677342F35}"/>
              </a:ext>
            </a:extLst>
          </p:cNvPr>
          <p:cNvSpPr txBox="1">
            <a:spLocks/>
          </p:cNvSpPr>
          <p:nvPr/>
        </p:nvSpPr>
        <p:spPr>
          <a:xfrm>
            <a:off x="368120" y="2804387"/>
            <a:ext cx="6922395" cy="903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</a:rPr>
              <a:t>INTRODUCCIÓN</a:t>
            </a:r>
            <a:endParaRPr lang="es-PE" dirty="0">
              <a:solidFill>
                <a:schemeClr val="bg1"/>
              </a:solidFill>
              <a:latin typeface="huamanpoma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6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06D14846-FBB1-4636-83C6-F70520C676D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EFE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DE0477B-73AC-408C-BED7-DD1074A9DB46}"/>
              </a:ext>
            </a:extLst>
          </p:cNvPr>
          <p:cNvGrpSpPr/>
          <p:nvPr/>
        </p:nvGrpSpPr>
        <p:grpSpPr>
          <a:xfrm>
            <a:off x="10001913" y="6017520"/>
            <a:ext cx="1873444" cy="696515"/>
            <a:chOff x="10001913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3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53931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60B51CB5-D36F-4981-B449-AF603813A7CB}"/>
              </a:ext>
            </a:extLst>
          </p:cNvPr>
          <p:cNvGrpSpPr/>
          <p:nvPr/>
        </p:nvGrpSpPr>
        <p:grpSpPr>
          <a:xfrm>
            <a:off x="0" y="6328125"/>
            <a:ext cx="9758149" cy="114338"/>
            <a:chOff x="0" y="0"/>
            <a:chExt cx="12192000" cy="1122363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4F9FED94-1D4E-4E69-A03F-062B739CF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DB3D5344-F70B-4E43-88DC-39A95C548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AB98CD7A-781C-461B-832F-870211CD40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sp>
        <p:nvSpPr>
          <p:cNvPr id="14" name="Subtítulo 2">
            <a:extLst>
              <a:ext uri="{FF2B5EF4-FFF2-40B4-BE49-F238E27FC236}">
                <a16:creationId xmlns:a16="http://schemas.microsoft.com/office/drawing/2014/main" id="{2EFB2F24-274C-49A9-A8E9-1E6F616ED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734" y="350130"/>
            <a:ext cx="11364532" cy="1747612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El 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origen de la tradición de “rotular” a la población en los registros parroquiales se puede encontrar en las </a:t>
            </a:r>
            <a:r>
              <a:rPr lang="es-PE" i="1" dirty="0">
                <a:solidFill>
                  <a:srgbClr val="343246"/>
                </a:solidFill>
                <a:latin typeface="Gill Sans MT" panose="020B0502020104020203" pitchFamily="34" charset="0"/>
              </a:rPr>
              <a:t>Relaciones Geográficas de Indias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, pues en ellas encontramos la más antigua instrucción respecto del modo en que se debía dar cuenta de la población. La inclusión de los criterios de </a:t>
            </a:r>
            <a:r>
              <a:rPr lang="es-PE" b="1" dirty="0">
                <a:solidFill>
                  <a:srgbClr val="343246"/>
                </a:solidFill>
                <a:latin typeface="Gill Sans MT" panose="020B0502020104020203" pitchFamily="34" charset="0"/>
              </a:rPr>
              <a:t>castas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 emerge, ya desde el siglo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XVI, 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como particularidad americana destacada por los recolectores de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información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(Araya 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2014). </a:t>
            </a:r>
          </a:p>
        </p:txBody>
      </p:sp>
      <p:pic>
        <p:nvPicPr>
          <p:cNvPr id="2050" name="Picture 2" descr="https://sevilla.abc.es/contenidopromocionado/wp-content/uploads/sites/2/2018/09/AGI-MP-Mexico-23B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6" t="9995" r="11281" b="4486"/>
          <a:stretch/>
        </p:blipFill>
        <p:spPr bwMode="auto">
          <a:xfrm>
            <a:off x="3034625" y="2345257"/>
            <a:ext cx="4455459" cy="3626279"/>
          </a:xfrm>
          <a:prstGeom prst="rect">
            <a:avLst/>
          </a:prstGeom>
          <a:noFill/>
          <a:ln w="28575">
            <a:solidFill>
              <a:srgbClr val="BE81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>
            <a:off x="386839" y="5617410"/>
            <a:ext cx="272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/>
              <a:t>Mapa manuscrito. Relaciones Geográficas de </a:t>
            </a:r>
            <a:r>
              <a:rPr lang="es-PE" sz="1000" b="1" i="1" dirty="0" smtClean="0"/>
              <a:t>Indias. </a:t>
            </a:r>
            <a:r>
              <a:rPr lang="es-PE" sz="1000" dirty="0" smtClean="0"/>
              <a:t>Archivo General de Indias.</a:t>
            </a:r>
            <a:endParaRPr lang="es-PE" sz="1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708" y="4543389"/>
            <a:ext cx="1458446" cy="1341904"/>
          </a:xfrm>
          <a:prstGeom prst="rect">
            <a:avLst/>
          </a:prstGeom>
        </p:spPr>
      </p:pic>
      <p:sp>
        <p:nvSpPr>
          <p:cNvPr id="3" name="Llamada de nube 2"/>
          <p:cNvSpPr/>
          <p:nvPr/>
        </p:nvSpPr>
        <p:spPr>
          <a:xfrm>
            <a:off x="8713761" y="3818235"/>
            <a:ext cx="2088776" cy="1449885"/>
          </a:xfrm>
          <a:prstGeom prst="cloudCallout">
            <a:avLst>
              <a:gd name="adj1" fmla="val 50694"/>
              <a:gd name="adj2" fmla="val 46969"/>
            </a:avLst>
          </a:prstGeom>
          <a:ln>
            <a:solidFill>
              <a:srgbClr val="BE810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b="1" dirty="0" smtClean="0"/>
              <a:t>+ información:</a:t>
            </a:r>
          </a:p>
          <a:p>
            <a:pPr algn="ctr"/>
            <a:r>
              <a:rPr lang="es-PE" sz="1050" b="1" i="1" dirty="0" smtClean="0"/>
              <a:t>Rotular</a:t>
            </a:r>
            <a:r>
              <a:rPr lang="es-PE" sz="1050" dirty="0"/>
              <a:t>,</a:t>
            </a:r>
            <a:r>
              <a:rPr lang="es-PE" sz="1050" dirty="0" smtClean="0"/>
              <a:t> en este caso, significó elaborar un sistema de clasificación de la población americana.</a:t>
            </a:r>
            <a:endParaRPr lang="es-PE" sz="1050" dirty="0"/>
          </a:p>
        </p:txBody>
      </p:sp>
    </p:spTree>
    <p:extLst>
      <p:ext uri="{BB962C8B-B14F-4D97-AF65-F5344CB8AC3E}">
        <p14:creationId xmlns:p14="http://schemas.microsoft.com/office/powerpoint/2010/main" val="40751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4C7B4BF4-7EDC-4858-B128-DFFE3D1E8500}"/>
              </a:ext>
            </a:extLst>
          </p:cNvPr>
          <p:cNvGrpSpPr/>
          <p:nvPr/>
        </p:nvGrpSpPr>
        <p:grpSpPr>
          <a:xfrm>
            <a:off x="10001913" y="6017519"/>
            <a:ext cx="1873444" cy="696515"/>
            <a:chOff x="10001913" y="6030399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3" y="6149774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53931" y="6030399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75923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60B51CB5-D36F-4981-B449-AF603813A7CB}"/>
              </a:ext>
            </a:extLst>
          </p:cNvPr>
          <p:cNvGrpSpPr/>
          <p:nvPr/>
        </p:nvGrpSpPr>
        <p:grpSpPr>
          <a:xfrm>
            <a:off x="0" y="6328125"/>
            <a:ext cx="9758149" cy="114338"/>
            <a:chOff x="0" y="0"/>
            <a:chExt cx="12192000" cy="1122363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4F9FED94-1D4E-4E69-A03F-062B739CF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DB3D5344-F70B-4E43-88DC-39A95C548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AB98CD7A-781C-461B-832F-870211CD40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sp>
        <p:nvSpPr>
          <p:cNvPr id="11" name="Subtítulo 2">
            <a:extLst>
              <a:ext uri="{FF2B5EF4-FFF2-40B4-BE49-F238E27FC236}">
                <a16:creationId xmlns:a16="http://schemas.microsoft.com/office/drawing/2014/main" id="{6CBD0609-4258-4263-994C-E229F496B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331" y="885783"/>
            <a:ext cx="4089810" cy="4518865"/>
          </a:xfrm>
        </p:spPr>
        <p:txBody>
          <a:bodyPr>
            <a:noAutofit/>
          </a:bodyPr>
          <a:lstStyle/>
          <a:p>
            <a:pPr algn="just"/>
            <a:r>
              <a:rPr lang="es-PE" sz="2000" dirty="0">
                <a:solidFill>
                  <a:srgbClr val="343246"/>
                </a:solidFill>
                <a:latin typeface="Gill Sans MT" panose="020B0502020104020203" pitchFamily="34" charset="0"/>
              </a:rPr>
              <a:t>Las </a:t>
            </a:r>
            <a:r>
              <a:rPr lang="es-PE" sz="20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diversas forma de “rotular” y de referirse </a:t>
            </a:r>
            <a:r>
              <a:rPr lang="es-PE" sz="2000" dirty="0">
                <a:solidFill>
                  <a:srgbClr val="343246"/>
                </a:solidFill>
                <a:latin typeface="Gill Sans MT" panose="020B0502020104020203" pitchFamily="34" charset="0"/>
              </a:rPr>
              <a:t>a las nuevas generaciones del orbe </a:t>
            </a:r>
            <a:r>
              <a:rPr lang="es-PE" sz="20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americano las </a:t>
            </a:r>
            <a:r>
              <a:rPr lang="es-PE" sz="2000" dirty="0">
                <a:solidFill>
                  <a:srgbClr val="343246"/>
                </a:solidFill>
                <a:latin typeface="Gill Sans MT" panose="020B0502020104020203" pitchFamily="34" charset="0"/>
              </a:rPr>
              <a:t>encontramos siempre en relación con el concepto de “casta”, término que era usado en todos los territorios coloniales por diversos funcionarios (párrocos, gobernadores, virreyes, intelectuales, etc.) y en distintos contextos: por </a:t>
            </a:r>
            <a:r>
              <a:rPr lang="es-PE" sz="20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ejemplo, en </a:t>
            </a:r>
            <a:r>
              <a:rPr lang="es-PE" sz="2000" dirty="0">
                <a:solidFill>
                  <a:srgbClr val="343246"/>
                </a:solidFill>
                <a:latin typeface="Gill Sans MT" panose="020B0502020104020203" pitchFamily="34" charset="0"/>
              </a:rPr>
              <a:t>las matrículas de población civiles y eclesiásticas, en los expedientes matrimoniales y judiciales y en los relatos y descripciones de viajeros, entre los más importantes desde el siglo </a:t>
            </a:r>
            <a:r>
              <a:rPr lang="es-PE" sz="20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XVI </a:t>
            </a:r>
            <a:r>
              <a:rPr lang="es-PE" sz="2000" dirty="0">
                <a:solidFill>
                  <a:srgbClr val="343246"/>
                </a:solidFill>
                <a:latin typeface="Gill Sans MT" panose="020B0502020104020203" pitchFamily="34" charset="0"/>
              </a:rPr>
              <a:t>hasta el siglo </a:t>
            </a:r>
            <a:r>
              <a:rPr lang="es-PE" sz="20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XVIII.</a:t>
            </a:r>
            <a:endParaRPr lang="es-PE" sz="2000" dirty="0">
              <a:solidFill>
                <a:srgbClr val="343246"/>
              </a:solidFill>
              <a:latin typeface="Gill Sans MT" panose="020B0502020104020203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0448" y="601399"/>
            <a:ext cx="4354606" cy="5087631"/>
          </a:xfrm>
          <a:prstGeom prst="rect">
            <a:avLst/>
          </a:prstGeom>
          <a:ln w="28575">
            <a:solidFill>
              <a:srgbClr val="333145"/>
            </a:solidFill>
          </a:ln>
        </p:spPr>
      </p:pic>
      <p:sp>
        <p:nvSpPr>
          <p:cNvPr id="13" name="CuadroTexto 12"/>
          <p:cNvSpPr txBox="1"/>
          <p:nvPr/>
        </p:nvSpPr>
        <p:spPr>
          <a:xfrm>
            <a:off x="7523830" y="5816822"/>
            <a:ext cx="22878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dirty="0" smtClean="0"/>
              <a:t>Darío Brooks, BBC Mundo.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50593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06D14846-FBB1-4636-83C6-F70520C676D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EFE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60B51CB5-D36F-4981-B449-AF603813A7CB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4F9FED94-1D4E-4E69-A03F-062B739CF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DB3D5344-F70B-4E43-88DC-39A95C548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AB98CD7A-781C-461B-832F-870211CD40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718" y="355276"/>
            <a:ext cx="7992667" cy="5557101"/>
          </a:xfrm>
          <a:prstGeom prst="rect">
            <a:avLst/>
          </a:prstGeom>
          <a:ln w="28575">
            <a:solidFill>
              <a:srgbClr val="BE810A"/>
            </a:solidFill>
          </a:ln>
        </p:spPr>
      </p:pic>
      <p:sp>
        <p:nvSpPr>
          <p:cNvPr id="14" name="Subtítulo 2">
            <a:extLst>
              <a:ext uri="{FF2B5EF4-FFF2-40B4-BE49-F238E27FC236}">
                <a16:creationId xmlns:a16="http://schemas.microsoft.com/office/drawing/2014/main" id="{2EFB2F24-274C-49A9-A8E9-1E6F616ED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619" y="1663411"/>
            <a:ext cx="3049484" cy="29408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El sistema de castas </a:t>
            </a:r>
            <a:r>
              <a:rPr lang="es-PE" i="1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“antes que nada es un sistema de dominación política y económica. No son prejuicios raciales, porque las castas no son razas”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(Navarrete, 2017)</a:t>
            </a:r>
            <a:r>
              <a:rPr lang="es-PE" i="1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; </a:t>
            </a:r>
            <a:r>
              <a:rPr lang="es-PE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son más una </a:t>
            </a:r>
            <a:r>
              <a:rPr lang="es-PE" dirty="0">
                <a:solidFill>
                  <a:srgbClr val="343246"/>
                </a:solidFill>
                <a:latin typeface="Gill Sans MT" panose="020B0502020104020203" pitchFamily="34" charset="0"/>
              </a:rPr>
              <a:t>clasificación de las personas dado su linaje, quiénes eran sus progenitores y qué lugar ocupaban en la sociedad.</a:t>
            </a:r>
            <a:endParaRPr lang="es-PE" i="1" dirty="0">
              <a:solidFill>
                <a:srgbClr val="343246"/>
              </a:solidFill>
              <a:latin typeface="Gill Sans MT" panose="020B0502020104020203" pitchFamily="34" charset="0"/>
            </a:endParaRPr>
          </a:p>
          <a:p>
            <a:pPr algn="just"/>
            <a:endParaRPr lang="es-PE" i="1" dirty="0">
              <a:solidFill>
                <a:srgbClr val="343246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8C3D7E63-0EB0-4BF6-8483-B4072C864806}"/>
              </a:ext>
            </a:extLst>
          </p:cNvPr>
          <p:cNvGrpSpPr/>
          <p:nvPr/>
        </p:nvGrpSpPr>
        <p:grpSpPr>
          <a:xfrm>
            <a:off x="8971603" y="6017520"/>
            <a:ext cx="1873444" cy="696515"/>
            <a:chOff x="8971603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1603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3621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23621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CB32F77-D2BE-4223-B059-8BB3F62D4248}"/>
                </a:ext>
              </a:extLst>
            </p:cNvPr>
            <p:cNvCxnSpPr>
              <a:cxnSpLocks/>
            </p:cNvCxnSpPr>
            <p:nvPr/>
          </p:nvCxnSpPr>
          <p:spPr>
            <a:xfrm>
              <a:off x="10845047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uadroTexto 20"/>
          <p:cNvSpPr txBox="1"/>
          <p:nvPr/>
        </p:nvSpPr>
        <p:spPr>
          <a:xfrm>
            <a:off x="1934534" y="5587601"/>
            <a:ext cx="228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dirty="0" smtClean="0"/>
              <a:t>Galería </a:t>
            </a:r>
            <a:r>
              <a:rPr lang="es-PE" sz="1000" dirty="0"/>
              <a:t>de Castas </a:t>
            </a:r>
            <a:r>
              <a:rPr lang="es-PE" sz="1000" dirty="0" smtClean="0"/>
              <a:t>Mexicanas.</a:t>
            </a:r>
            <a:endParaRPr lang="es-PE" sz="1000" dirty="0"/>
          </a:p>
          <a:p>
            <a:pPr algn="ctr"/>
            <a:r>
              <a:rPr lang="es-PE" sz="1000" dirty="0" smtClean="0"/>
              <a:t>Museo </a:t>
            </a:r>
            <a:r>
              <a:rPr lang="es-PE" sz="1000" dirty="0"/>
              <a:t>de Historia </a:t>
            </a:r>
            <a:r>
              <a:rPr lang="es-PE" sz="1000" dirty="0" smtClean="0"/>
              <a:t>Mexicana.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14699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57767-3A86-420F-8120-2A05286B0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67410AE-7DD2-4B15-A8F7-A0321FA1CBC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343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635CECE-1130-4218-9A2F-0F324CF8F407}"/>
              </a:ext>
            </a:extLst>
          </p:cNvPr>
          <p:cNvGrpSpPr/>
          <p:nvPr/>
        </p:nvGrpSpPr>
        <p:grpSpPr>
          <a:xfrm>
            <a:off x="10001912" y="6031422"/>
            <a:ext cx="1802913" cy="596175"/>
            <a:chOff x="10001912" y="6031422"/>
            <a:chExt cx="1802913" cy="596175"/>
          </a:xfrm>
        </p:grpSpPr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5D5A7349-1349-4AA2-BD77-138798C9FA0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3931" y="6031422"/>
              <a:ext cx="0" cy="596175"/>
            </a:xfrm>
            <a:prstGeom prst="line">
              <a:avLst/>
            </a:prstGeom>
            <a:ln>
              <a:solidFill>
                <a:srgbClr val="BE810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669C41B-ED14-4BB7-AACF-B5281075D3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27"/>
            <a:stretch/>
          </p:blipFill>
          <p:spPr>
            <a:xfrm>
              <a:off x="11364271" y="6065263"/>
              <a:ext cx="440554" cy="528492"/>
            </a:xfrm>
            <a:prstGeom prst="rect">
              <a:avLst/>
            </a:prstGeom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0A862027-B7E8-4D23-88B0-FE5FCA2A4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1912" y="6086238"/>
              <a:ext cx="1117864" cy="469503"/>
            </a:xfrm>
            <a:prstGeom prst="rect">
              <a:avLst/>
            </a:prstGeom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3C3F5640-7086-44C5-949E-8841C28BA0AB}"/>
              </a:ext>
            </a:extLst>
          </p:cNvPr>
          <p:cNvSpPr txBox="1">
            <a:spLocks/>
          </p:cNvSpPr>
          <p:nvPr/>
        </p:nvSpPr>
        <p:spPr>
          <a:xfrm>
            <a:off x="368120" y="2804387"/>
            <a:ext cx="6922395" cy="903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</a:rPr>
              <a:t>PERÚ – SIGLO XVIII</a:t>
            </a:r>
            <a:endParaRPr lang="es-PE" dirty="0">
              <a:solidFill>
                <a:schemeClr val="bg1"/>
              </a:solidFill>
              <a:latin typeface="huamanpoma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06D14846-FBB1-4636-83C6-F70520C676D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EFE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60B51CB5-D36F-4981-B449-AF603813A7CB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4F9FED94-1D4E-4E69-A03F-062B739CF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40" name="Imagen 39">
              <a:extLst>
                <a:ext uri="{FF2B5EF4-FFF2-40B4-BE49-F238E27FC236}">
                  <a16:creationId xmlns:a16="http://schemas.microsoft.com/office/drawing/2014/main" id="{DB3D5344-F70B-4E43-88DC-39A95C548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41" name="Imagen 40">
              <a:extLst>
                <a:ext uri="{FF2B5EF4-FFF2-40B4-BE49-F238E27FC236}">
                  <a16:creationId xmlns:a16="http://schemas.microsoft.com/office/drawing/2014/main" id="{AB98CD7A-781C-461B-832F-870211CD40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sp>
        <p:nvSpPr>
          <p:cNvPr id="14" name="Subtítulo 2">
            <a:extLst>
              <a:ext uri="{FF2B5EF4-FFF2-40B4-BE49-F238E27FC236}">
                <a16:creationId xmlns:a16="http://schemas.microsoft.com/office/drawing/2014/main" id="{2EFB2F24-274C-49A9-A8E9-1E6F616ED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811" y="494908"/>
            <a:ext cx="11364532" cy="758308"/>
          </a:xfrm>
        </p:spPr>
        <p:txBody>
          <a:bodyPr>
            <a:normAutofit/>
          </a:bodyPr>
          <a:lstStyle/>
          <a:p>
            <a:pPr algn="just"/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Los </a:t>
            </a:r>
            <a:r>
              <a:rPr lang="es-PE" sz="2200" i="1" dirty="0">
                <a:solidFill>
                  <a:srgbClr val="343246"/>
                </a:solidFill>
                <a:latin typeface="Gill Sans MT" panose="020B0502020104020203" pitchFamily="34" charset="0"/>
              </a:rPr>
              <a:t>cuadros de castas 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representarían pictóricamente lo que en el siglo </a:t>
            </a:r>
            <a:r>
              <a:rPr lang="es-PE" sz="22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XVII 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el Inca Garcilaso de la Vega tituló </a:t>
            </a:r>
            <a:r>
              <a:rPr lang="es-PE" sz="2200" i="1" dirty="0">
                <a:solidFill>
                  <a:srgbClr val="343246"/>
                </a:solidFill>
                <a:latin typeface="Gill Sans MT" panose="020B0502020104020203" pitchFamily="34" charset="0"/>
              </a:rPr>
              <a:t>“Nombres nuevos para nombrar diversas generaciones” 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(1991, libro </a:t>
            </a:r>
            <a:r>
              <a:rPr lang="es-PE" sz="22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IX, 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cap. </a:t>
            </a:r>
            <a:r>
              <a:rPr lang="es-PE" sz="22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XXXI).</a:t>
            </a:r>
            <a:endParaRPr lang="es-PE" sz="2200" dirty="0">
              <a:solidFill>
                <a:srgbClr val="343246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8C3D7E63-0EB0-4BF6-8483-B4072C864806}"/>
              </a:ext>
            </a:extLst>
          </p:cNvPr>
          <p:cNvGrpSpPr/>
          <p:nvPr/>
        </p:nvGrpSpPr>
        <p:grpSpPr>
          <a:xfrm>
            <a:off x="8971603" y="6017520"/>
            <a:ext cx="1873444" cy="696515"/>
            <a:chOff x="8971603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1603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23621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23621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CB32F77-D2BE-4223-B059-8BB3F62D4248}"/>
                </a:ext>
              </a:extLst>
            </p:cNvPr>
            <p:cNvCxnSpPr>
              <a:cxnSpLocks/>
            </p:cNvCxnSpPr>
            <p:nvPr/>
          </p:nvCxnSpPr>
          <p:spPr>
            <a:xfrm>
              <a:off x="10845047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153" y="1701693"/>
            <a:ext cx="2726750" cy="3949243"/>
          </a:xfrm>
          <a:prstGeom prst="rect">
            <a:avLst/>
          </a:prstGeom>
          <a:solidFill>
            <a:srgbClr val="BE810A"/>
          </a:solidFill>
          <a:ln w="28575">
            <a:solidFill>
              <a:srgbClr val="BE810A"/>
            </a:solidFill>
          </a:ln>
        </p:spPr>
      </p:pic>
      <p:sp>
        <p:nvSpPr>
          <p:cNvPr id="6" name="CuadroTexto 5"/>
          <p:cNvSpPr txBox="1"/>
          <p:nvPr/>
        </p:nvSpPr>
        <p:spPr>
          <a:xfrm>
            <a:off x="807153" y="5789581"/>
            <a:ext cx="272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Españoles merendando.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5702" y="1691587"/>
            <a:ext cx="2740595" cy="3969457"/>
          </a:xfrm>
          <a:prstGeom prst="rect">
            <a:avLst/>
          </a:prstGeom>
          <a:ln w="28575">
            <a:solidFill>
              <a:srgbClr val="BE810A"/>
            </a:solidFill>
          </a:ln>
        </p:spPr>
      </p:pic>
      <p:sp>
        <p:nvSpPr>
          <p:cNvPr id="20" name="CuadroTexto 19"/>
          <p:cNvSpPr txBox="1"/>
          <p:nvPr/>
        </p:nvSpPr>
        <p:spPr>
          <a:xfrm>
            <a:off x="4725702" y="5774641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India de la sierra con traje de iglesia.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8096" y="1701692"/>
            <a:ext cx="2646686" cy="3949243"/>
          </a:xfrm>
          <a:prstGeom prst="rect">
            <a:avLst/>
          </a:prstGeom>
          <a:ln w="28575">
            <a:solidFill>
              <a:srgbClr val="BE810A"/>
            </a:solidFill>
          </a:ln>
        </p:spPr>
      </p:pic>
      <p:sp>
        <p:nvSpPr>
          <p:cNvPr id="23" name="CuadroTexto 22"/>
          <p:cNvSpPr txBox="1"/>
          <p:nvPr/>
        </p:nvSpPr>
        <p:spPr>
          <a:xfrm>
            <a:off x="8578032" y="5656934"/>
            <a:ext cx="272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Cuarterón.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28053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2">
            <a:extLst>
              <a:ext uri="{FF2B5EF4-FFF2-40B4-BE49-F238E27FC236}">
                <a16:creationId xmlns:a16="http://schemas.microsoft.com/office/drawing/2014/main" id="{6CBD0609-4258-4263-994C-E229F496B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565" y="341166"/>
            <a:ext cx="11364532" cy="940787"/>
          </a:xfrm>
        </p:spPr>
        <p:txBody>
          <a:bodyPr>
            <a:normAutofit fontScale="92500"/>
          </a:bodyPr>
          <a:lstStyle/>
          <a:p>
            <a:pPr algn="just"/>
            <a:r>
              <a:rPr lang="es-PE" sz="2200" i="1" dirty="0">
                <a:solidFill>
                  <a:srgbClr val="343246"/>
                </a:solidFill>
                <a:latin typeface="Gill Sans MT" panose="020B0502020104020203" pitchFamily="34" charset="0"/>
              </a:rPr>
              <a:t>“Todos estos nombres —y otros que por excusar hastío dejamos de decir— se han inventado en mi tierra para nombrar las generaciones que ha habido después [de] que los españoles fueron a ella. Y podemos decir que ellos los llevaron con las demás cosas que no había antes”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 (Garcilaso de la Vega 1991, tomo </a:t>
            </a:r>
            <a:r>
              <a:rPr lang="es-PE" sz="2200" dirty="0" smtClean="0">
                <a:solidFill>
                  <a:srgbClr val="343246"/>
                </a:solidFill>
                <a:latin typeface="Gill Sans MT" panose="020B0502020104020203" pitchFamily="34" charset="0"/>
              </a:rPr>
              <a:t>II, </a:t>
            </a:r>
            <a:r>
              <a:rPr lang="es-PE" sz="2200" dirty="0">
                <a:solidFill>
                  <a:srgbClr val="343246"/>
                </a:solidFill>
                <a:latin typeface="Gill Sans MT" panose="020B0502020104020203" pitchFamily="34" charset="0"/>
              </a:rPr>
              <a:t>628). 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B24AA4D-E049-4C25-AF24-F9B02F86E643}"/>
              </a:ext>
            </a:extLst>
          </p:cNvPr>
          <p:cNvGrpSpPr/>
          <p:nvPr/>
        </p:nvGrpSpPr>
        <p:grpSpPr>
          <a:xfrm>
            <a:off x="0" y="6328125"/>
            <a:ext cx="8693239" cy="114338"/>
            <a:chOff x="0" y="0"/>
            <a:chExt cx="12192000" cy="1122363"/>
          </a:xfrm>
        </p:grpSpPr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455BC390-3DCF-4E53-9400-744E5BB147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0" y="2067"/>
              <a:ext cx="5179454" cy="1120296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86AD4553-58FF-4FED-B173-F714A5AAFE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57516" b="73880"/>
            <a:stretch/>
          </p:blipFill>
          <p:spPr>
            <a:xfrm>
              <a:off x="5179454" y="2067"/>
              <a:ext cx="5179454" cy="1120296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E8ED201D-9B69-4325-9547-0F8FC20328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" t="9777" r="84964" b="73880"/>
            <a:stretch/>
          </p:blipFill>
          <p:spPr>
            <a:xfrm>
              <a:off x="10358908" y="0"/>
              <a:ext cx="1833092" cy="1120296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94B121F3-02E9-43B9-808C-38B8AD04250A}"/>
              </a:ext>
            </a:extLst>
          </p:cNvPr>
          <p:cNvGrpSpPr/>
          <p:nvPr/>
        </p:nvGrpSpPr>
        <p:grpSpPr>
          <a:xfrm>
            <a:off x="8958724" y="6017520"/>
            <a:ext cx="1873444" cy="696515"/>
            <a:chOff x="8958724" y="6017520"/>
            <a:chExt cx="1873444" cy="696515"/>
          </a:xfrm>
        </p:grpSpPr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354DFCB-3807-4932-83B7-0F71E0C01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8724" y="6136895"/>
              <a:ext cx="1117864" cy="469503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15249E79-43A4-41F1-9EDB-C5647B1E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742" y="6017520"/>
              <a:ext cx="621426" cy="696515"/>
            </a:xfrm>
            <a:prstGeom prst="rect">
              <a:avLst/>
            </a:prstGeom>
          </p:spPr>
        </p:pic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DD58B9D6-1709-43A8-A7B0-6909122E7C70}"/>
                </a:ext>
              </a:extLst>
            </p:cNvPr>
            <p:cNvCxnSpPr>
              <a:cxnSpLocks/>
            </p:cNvCxnSpPr>
            <p:nvPr/>
          </p:nvCxnSpPr>
          <p:spPr>
            <a:xfrm>
              <a:off x="10210742" y="6063044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10EB11B6-5D50-4603-BCDB-C78AA8D113C2}"/>
                </a:ext>
              </a:extLst>
            </p:cNvPr>
            <p:cNvCxnSpPr>
              <a:cxnSpLocks/>
            </p:cNvCxnSpPr>
            <p:nvPr/>
          </p:nvCxnSpPr>
          <p:spPr>
            <a:xfrm>
              <a:off x="10832168" y="6063043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539" y="1631576"/>
            <a:ext cx="2648839" cy="3951703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1" name="CuadroTexto 20"/>
          <p:cNvSpPr txBox="1"/>
          <p:nvPr/>
        </p:nvSpPr>
        <p:spPr>
          <a:xfrm>
            <a:off x="733628" y="5755752"/>
            <a:ext cx="272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Mestizo.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0258" y="1653512"/>
            <a:ext cx="2636051" cy="3951702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2" name="CuadroTexto 21"/>
          <p:cNvSpPr txBox="1"/>
          <p:nvPr/>
        </p:nvSpPr>
        <p:spPr>
          <a:xfrm>
            <a:off x="4570949" y="5755752"/>
            <a:ext cx="27267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Cholas en Huairona rezando Doctrina Cristiana.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1648" y="1650356"/>
            <a:ext cx="2707340" cy="3958013"/>
          </a:xfrm>
          <a:prstGeom prst="rect">
            <a:avLst/>
          </a:prstGeom>
          <a:ln w="28575">
            <a:solidFill>
              <a:srgbClr val="343246"/>
            </a:solidFill>
          </a:ln>
        </p:spPr>
      </p:pic>
      <p:sp>
        <p:nvSpPr>
          <p:cNvPr id="23" name="CuadroTexto 22"/>
          <p:cNvSpPr txBox="1"/>
          <p:nvPr/>
        </p:nvSpPr>
        <p:spPr>
          <a:xfrm>
            <a:off x="8479559" y="5660031"/>
            <a:ext cx="2726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000" b="1" i="1" dirty="0" smtClean="0"/>
              <a:t>Mulata. </a:t>
            </a:r>
            <a:r>
              <a:rPr lang="es-PE" sz="1000" dirty="0" smtClean="0"/>
              <a:t>Acuarela. Trujillo del Perú. Baltazar Jaime Martínez Compañón. </a:t>
            </a:r>
            <a:endParaRPr lang="es-PE" sz="1000" dirty="0"/>
          </a:p>
        </p:txBody>
      </p:sp>
    </p:spTree>
    <p:extLst>
      <p:ext uri="{BB962C8B-B14F-4D97-AF65-F5344CB8AC3E}">
        <p14:creationId xmlns:p14="http://schemas.microsoft.com/office/powerpoint/2010/main" val="96644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10217-1CAB-45FA-818F-FDACD3A2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57767-3A86-420F-8120-2A05286B0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67410AE-7DD2-4B15-A8F7-A0321FA1CBCE}"/>
              </a:ext>
            </a:extLst>
          </p:cNvPr>
          <p:cNvSpPr/>
          <p:nvPr/>
        </p:nvSpPr>
        <p:spPr>
          <a:xfrm>
            <a:off x="0" y="3448"/>
            <a:ext cx="12192000" cy="6854552"/>
          </a:xfrm>
          <a:prstGeom prst="rect">
            <a:avLst/>
          </a:prstGeom>
          <a:solidFill>
            <a:srgbClr val="BE81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08DE3A8-1F8A-4A73-8BD0-DDF677342F35}"/>
              </a:ext>
            </a:extLst>
          </p:cNvPr>
          <p:cNvSpPr txBox="1">
            <a:spLocks/>
          </p:cNvSpPr>
          <p:nvPr/>
        </p:nvSpPr>
        <p:spPr>
          <a:xfrm>
            <a:off x="368120" y="2804387"/>
            <a:ext cx="6922395" cy="903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dirty="0" smtClean="0">
                <a:solidFill>
                  <a:schemeClr val="bg1"/>
                </a:solidFill>
                <a:latin typeface="huamanpoma" panose="02000500000000000000" pitchFamily="2" charset="0"/>
              </a:rPr>
              <a:t>NUEVA ESPAÑA – SIGLO XVIII</a:t>
            </a:r>
            <a:endParaRPr lang="es-PE" dirty="0">
              <a:solidFill>
                <a:schemeClr val="bg1"/>
              </a:solidFill>
              <a:latin typeface="huamanpoma" panose="02000500000000000000" pitchFamily="2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3A376389-6B3F-4E5D-8AFA-096B45C766FF}"/>
              </a:ext>
            </a:extLst>
          </p:cNvPr>
          <p:cNvGrpSpPr/>
          <p:nvPr/>
        </p:nvGrpSpPr>
        <p:grpSpPr>
          <a:xfrm>
            <a:off x="8971600" y="6049096"/>
            <a:ext cx="1888713" cy="604259"/>
            <a:chOff x="8971600" y="6049096"/>
            <a:chExt cx="1888713" cy="604259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81674A2F-8CD8-438C-A327-7900851C647B}"/>
                </a:ext>
              </a:extLst>
            </p:cNvPr>
            <p:cNvCxnSpPr>
              <a:cxnSpLocks/>
            </p:cNvCxnSpPr>
            <p:nvPr/>
          </p:nvCxnSpPr>
          <p:spPr>
            <a:xfrm>
              <a:off x="10223619" y="6057180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518DB3E6-84E4-4CB7-9AA9-3F310BFF3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27"/>
            <a:stretch/>
          </p:blipFill>
          <p:spPr>
            <a:xfrm>
              <a:off x="10333959" y="6091021"/>
              <a:ext cx="440554" cy="528492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7F633B9-8C5C-418C-8F3B-103D300C5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1600" y="6111996"/>
              <a:ext cx="1117864" cy="469503"/>
            </a:xfrm>
            <a:prstGeom prst="rect">
              <a:avLst/>
            </a:prstGeom>
          </p:spPr>
        </p:pic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9C6D372D-7349-4752-84F1-71505EBD28F4}"/>
                </a:ext>
              </a:extLst>
            </p:cNvPr>
            <p:cNvCxnSpPr>
              <a:cxnSpLocks/>
            </p:cNvCxnSpPr>
            <p:nvPr/>
          </p:nvCxnSpPr>
          <p:spPr>
            <a:xfrm>
              <a:off x="10860313" y="6049096"/>
              <a:ext cx="0" cy="596175"/>
            </a:xfrm>
            <a:prstGeom prst="line">
              <a:avLst/>
            </a:prstGeom>
            <a:ln>
              <a:solidFill>
                <a:srgbClr val="34324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810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929</Words>
  <Application>Microsoft Office PowerPoint</Application>
  <PresentationFormat>Panorámica</PresentationFormat>
  <Paragraphs>64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huamanpoma</vt:lpstr>
      <vt:lpstr>Tema de Office</vt:lpstr>
      <vt:lpstr>LAS CASTAS EN LOS VIRREINATOS AMERICANOS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Taupier</dc:creator>
  <cp:lastModifiedBy>DAPHNE LUZMILA CORNEJO RETAMOZO</cp:lastModifiedBy>
  <cp:revision>36</cp:revision>
  <dcterms:created xsi:type="dcterms:W3CDTF">2019-03-28T19:39:40Z</dcterms:created>
  <dcterms:modified xsi:type="dcterms:W3CDTF">2019-10-10T15:18:20Z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964133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