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9" r:id="rId3"/>
    <p:sldId id="269" r:id="rId4"/>
    <p:sldId id="272" r:id="rId5"/>
    <p:sldId id="280" r:id="rId6"/>
    <p:sldId id="273" r:id="rId7"/>
    <p:sldId id="274" r:id="rId8"/>
    <p:sldId id="283" r:id="rId9"/>
    <p:sldId id="282" r:id="rId10"/>
    <p:sldId id="284" r:id="rId11"/>
    <p:sldId id="281" r:id="rId1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3246"/>
    <a:srgbClr val="BE810A"/>
    <a:srgbClr val="EFE8DE"/>
    <a:srgbClr val="3331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712" autoAdjust="0"/>
  </p:normalViewPr>
  <p:slideViewPr>
    <p:cSldViewPr snapToGrid="0" showGuides="1">
      <p:cViewPr varScale="1">
        <p:scale>
          <a:sx n="109" d="100"/>
          <a:sy n="109" d="100"/>
        </p:scale>
        <p:origin x="672" y="108"/>
      </p:cViewPr>
      <p:guideLst>
        <p:guide orient="horz" pos="2160"/>
        <p:guide pos="3840"/>
      </p:guideLst>
    </p:cSldViewPr>
  </p:slideViewPr>
  <p:outlineViewPr>
    <p:cViewPr>
      <p:scale>
        <a:sx n="33" d="100"/>
        <a:sy n="33" d="100"/>
      </p:scale>
      <p:origin x="0" y="-23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A544A-387A-46BE-8A60-47BE8B6DA02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B4BCC7A3-B3A3-4E8E-9C73-9593DFD51B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8CA15995-1428-4695-A20B-9DA98465D426}"/>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93908510-0780-49EF-A6BF-F8155BF8EF87}"/>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7B3C2BDA-4B34-4724-A09B-E71564E6F03A}"/>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18026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7013F-0564-4A37-9974-C239FED0A502}"/>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F331CDC7-22D2-4E5F-ACEC-8F7C7802A6A2}"/>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637DEA92-F116-4D3C-BBC9-5BB545BCB42A}"/>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2FC2F395-0B53-4E6F-89CB-2A3F5085D7BC}"/>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1FB0B902-429E-4958-86EC-C7371DECE19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922540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DCD22E-771D-43C2-A0C6-18ACE4A009C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D4D54C7C-89FD-4C1C-85AA-4AE725A42CF2}"/>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9739A5CB-916C-4350-939A-6143FDA05AB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C3BB4B7-5CFE-47C6-AA6D-42E9B21340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7664694-690E-44BB-B1EA-3B9541CE58B1}"/>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94848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A0F4CD-62CF-4667-90E7-45A482D919C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E828C3FD-7527-4D96-A954-FDCCF1B9D1C7}"/>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2FCEFF7-3F2A-4281-8D26-A6E352554637}"/>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64046586-10D6-428D-AA1D-0B4F913F240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9DB8063-4BEF-44BB-83CD-5B056BF037D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722224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1E36D-8BB9-4200-9BC6-A5E92830C0F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E69FF06-311A-47C0-B033-F119D7A122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29912E17-0026-48DF-BF8F-F01CB7AD5ACC}"/>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56D74D6B-0A0C-44CE-A641-E5869317DCA9}"/>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BCB62868-FA97-4421-AD07-5D3F123717B5}"/>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069199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BAB192-504F-4EF2-B486-2171EFFED235}"/>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05CEE4E-5862-42E8-96A9-C0192CD0BD00}"/>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A15B08C3-ACE4-4265-A5C9-ADD079E30466}"/>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07EEDCEC-CAC0-45CB-862E-10208E0BCA02}"/>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36A72592-627E-4AED-96D2-1A15907EA80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5FCFEC6-0C64-466C-BFE1-0EE6F5AD3C56}"/>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387619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4017DF-07B3-4945-B1C0-0506242C883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7BA923C9-CCFC-4F06-823B-737404720E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0A191A2F-8B74-497C-9376-D1FF467C48F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570A52F7-E5BB-481E-A6F4-5E3F3EB35C1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C31AA2F-B3A6-4588-99E8-476AA820BA4D}"/>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853ADD47-1423-4130-B629-303ADBB47FF0}"/>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8" name="Marcador de pie de página 7">
            <a:extLst>
              <a:ext uri="{FF2B5EF4-FFF2-40B4-BE49-F238E27FC236}">
                <a16:creationId xmlns:a16="http://schemas.microsoft.com/office/drawing/2014/main" id="{7581E739-26C8-4949-AA77-7DCED66034E3}"/>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3A769B02-23C3-45D5-A7AB-71504796B033}"/>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905514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61A1F7-7D00-487D-83D6-6719F17FD30A}"/>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C92712FD-DEC3-4918-B831-7AA1D64E7D2E}"/>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4" name="Marcador de pie de página 3">
            <a:extLst>
              <a:ext uri="{FF2B5EF4-FFF2-40B4-BE49-F238E27FC236}">
                <a16:creationId xmlns:a16="http://schemas.microsoft.com/office/drawing/2014/main" id="{A3AFC29A-91FA-4AB2-A26C-F40DC7563166}"/>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6153F6CF-33A2-43A3-8B7D-319C3307CD3D}"/>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1334575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FA86929-0CB1-4DBD-98F8-FE64A2C44225}"/>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3" name="Marcador de pie de página 2">
            <a:extLst>
              <a:ext uri="{FF2B5EF4-FFF2-40B4-BE49-F238E27FC236}">
                <a16:creationId xmlns:a16="http://schemas.microsoft.com/office/drawing/2014/main" id="{180651BF-BA84-43F4-88E2-077AD19B60EE}"/>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33EBFFF9-1FA7-4B97-9B97-1DA45249070F}"/>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8891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85A10A-B5C6-4F98-840D-B82604C11E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A80F033C-043C-4A6B-AF7E-768D83A3C1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D7890DFF-2B03-477B-B682-DFF2A15478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B8DBB88C-57C6-4B5C-BB8D-C2C4044D6633}"/>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453D3BB8-7005-4AAC-9CBA-9345427DCF84}"/>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5FA85738-A6CC-4558-9586-12C7C8D703CB}"/>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2441885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ECAE7-0279-451F-8380-B773BA684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5A5E29AF-D961-417E-838D-AD9B5393C1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CEB2013D-2273-4967-8069-FF0062DE2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FBF1DC4F-0909-486D-9F6C-784FF6717DDB}"/>
              </a:ext>
            </a:extLst>
          </p:cNvPr>
          <p:cNvSpPr>
            <a:spLocks noGrp="1"/>
          </p:cNvSpPr>
          <p:nvPr>
            <p:ph type="dt" sz="half" idx="10"/>
          </p:nvPr>
        </p:nvSpPr>
        <p:spPr/>
        <p:txBody>
          <a:bodyPr/>
          <a:lstStyle/>
          <a:p>
            <a:fld id="{89519E34-A125-40BF-BA6D-6F64DBD3D323}" type="datetimeFigureOut">
              <a:rPr lang="es-PE" smtClean="0"/>
              <a:t>10/10/2019</a:t>
            </a:fld>
            <a:endParaRPr lang="es-PE"/>
          </a:p>
        </p:txBody>
      </p:sp>
      <p:sp>
        <p:nvSpPr>
          <p:cNvPr id="6" name="Marcador de pie de página 5">
            <a:extLst>
              <a:ext uri="{FF2B5EF4-FFF2-40B4-BE49-F238E27FC236}">
                <a16:creationId xmlns:a16="http://schemas.microsoft.com/office/drawing/2014/main" id="{BD278B1C-9531-41FA-A0EA-7B3DF8D8B09B}"/>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AA0A0BC2-404F-4C96-9483-94BCF82C4912}"/>
              </a:ext>
            </a:extLst>
          </p:cNvPr>
          <p:cNvSpPr>
            <a:spLocks noGrp="1"/>
          </p:cNvSpPr>
          <p:nvPr>
            <p:ph type="sldNum" sz="quarter" idx="12"/>
          </p:nvPr>
        </p:nvSpPr>
        <p:spPr/>
        <p:txBody>
          <a:bodyPr/>
          <a:lstStyle/>
          <a:p>
            <a:fld id="{4328BE6E-FBE4-45DE-BB3C-DA3319E77DC7}" type="slidenum">
              <a:rPr lang="es-PE" smtClean="0"/>
              <a:t>‹Nº›</a:t>
            </a:fld>
            <a:endParaRPr lang="es-PE"/>
          </a:p>
        </p:txBody>
      </p:sp>
    </p:spTree>
    <p:extLst>
      <p:ext uri="{BB962C8B-B14F-4D97-AF65-F5344CB8AC3E}">
        <p14:creationId xmlns:p14="http://schemas.microsoft.com/office/powerpoint/2010/main" val="41260762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209219-B4BF-4971-A158-4C9CFE232A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6BAEA32A-EA23-4D02-A78C-E82367CB6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31E0D722-A42A-46EA-A866-AA9DFCA605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519E34-A125-40BF-BA6D-6F64DBD3D323}" type="datetimeFigureOut">
              <a:rPr lang="es-PE" smtClean="0"/>
              <a:t>10/10/2019</a:t>
            </a:fld>
            <a:endParaRPr lang="es-PE"/>
          </a:p>
        </p:txBody>
      </p:sp>
      <p:sp>
        <p:nvSpPr>
          <p:cNvPr id="5" name="Marcador de pie de página 4">
            <a:extLst>
              <a:ext uri="{FF2B5EF4-FFF2-40B4-BE49-F238E27FC236}">
                <a16:creationId xmlns:a16="http://schemas.microsoft.com/office/drawing/2014/main" id="{832EA504-7DEE-48C1-9B7E-43FA856F3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36A0D881-ACF4-4C04-9339-4B4874E112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8BE6E-FBE4-45DE-BB3C-DA3319E77DC7}" type="slidenum">
              <a:rPr lang="es-PE" smtClean="0"/>
              <a:t>‹Nº›</a:t>
            </a:fld>
            <a:endParaRPr lang="es-PE"/>
          </a:p>
        </p:txBody>
      </p:sp>
    </p:spTree>
    <p:extLst>
      <p:ext uri="{BB962C8B-B14F-4D97-AF65-F5344CB8AC3E}">
        <p14:creationId xmlns:p14="http://schemas.microsoft.com/office/powerpoint/2010/main" val="40796655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5.png"/><Relationship Id="rId7" Type="http://schemas.openxmlformats.org/officeDocument/2006/relationships/hyperlink" Target="https://soundcloud.com/user-834983213/sets/don-quixote-en-la-biblioteca-benvenutto-universidad-del-pacifico" TargetMode="Externa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hyperlink" Target="http://hdl.handle.net/11354/2387" TargetMode="External"/><Relationship Id="rId11" Type="http://schemas.openxmlformats.org/officeDocument/2006/relationships/image" Target="../media/image21.jpeg"/><Relationship Id="rId5" Type="http://schemas.openxmlformats.org/officeDocument/2006/relationships/image" Target="../media/image1.pn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hyperlink" Target="https://bit.ly/2M76hJH" TargetMode="External"/><Relationship Id="rId4" Type="http://schemas.openxmlformats.org/officeDocument/2006/relationships/hyperlink" Target="https://www.donquijot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5.png"/><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1.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1.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upo 37">
            <a:extLst>
              <a:ext uri="{FF2B5EF4-FFF2-40B4-BE49-F238E27FC236}">
                <a16:creationId xmlns:a16="http://schemas.microsoft.com/office/drawing/2014/main" id="{6C0BC929-4068-4BF7-98D5-56531B25346B}"/>
              </a:ext>
            </a:extLst>
          </p:cNvPr>
          <p:cNvGrpSpPr/>
          <p:nvPr/>
        </p:nvGrpSpPr>
        <p:grpSpPr>
          <a:xfrm>
            <a:off x="0" y="-51515"/>
            <a:ext cx="12192000" cy="6909516"/>
            <a:chOff x="0" y="-51515"/>
            <a:chExt cx="12192000" cy="6909516"/>
          </a:xfrm>
        </p:grpSpPr>
        <p:grpSp>
          <p:nvGrpSpPr>
            <p:cNvPr id="12" name="Grupo 11">
              <a:extLst>
                <a:ext uri="{FF2B5EF4-FFF2-40B4-BE49-F238E27FC236}">
                  <a16:creationId xmlns:a16="http://schemas.microsoft.com/office/drawing/2014/main" id="{15C9CD1D-486E-406F-B804-E09482118F5F}"/>
                </a:ext>
              </a:extLst>
            </p:cNvPr>
            <p:cNvGrpSpPr/>
            <p:nvPr/>
          </p:nvGrpSpPr>
          <p:grpSpPr>
            <a:xfrm>
              <a:off x="0" y="-51515"/>
              <a:ext cx="12192000" cy="1122363"/>
              <a:chOff x="0" y="0"/>
              <a:chExt cx="12192000" cy="1122363"/>
            </a:xfrm>
          </p:grpSpPr>
          <p:pic>
            <p:nvPicPr>
              <p:cNvPr id="9" name="Imagen 8">
                <a:extLst>
                  <a:ext uri="{FF2B5EF4-FFF2-40B4-BE49-F238E27FC236}">
                    <a16:creationId xmlns:a16="http://schemas.microsoft.com/office/drawing/2014/main" id="{87F3F77C-461F-43C1-8FBF-2DCB605C1D90}"/>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0" name="Imagen 9">
                <a:extLst>
                  <a:ext uri="{FF2B5EF4-FFF2-40B4-BE49-F238E27FC236}">
                    <a16:creationId xmlns:a16="http://schemas.microsoft.com/office/drawing/2014/main" id="{B8728805-F283-410E-9B73-4EA5BA9D2896}"/>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1" name="Imagen 10">
                <a:extLst>
                  <a:ext uri="{FF2B5EF4-FFF2-40B4-BE49-F238E27FC236}">
                    <a16:creationId xmlns:a16="http://schemas.microsoft.com/office/drawing/2014/main" id="{729D9D69-8FC2-4501-B7AF-86DB05FD535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3" name="Grupo 12">
              <a:extLst>
                <a:ext uri="{FF2B5EF4-FFF2-40B4-BE49-F238E27FC236}">
                  <a16:creationId xmlns:a16="http://schemas.microsoft.com/office/drawing/2014/main" id="{17AE9F8E-204A-4097-B207-A01696ADE2F2}"/>
                </a:ext>
              </a:extLst>
            </p:cNvPr>
            <p:cNvGrpSpPr/>
            <p:nvPr/>
          </p:nvGrpSpPr>
          <p:grpSpPr>
            <a:xfrm>
              <a:off x="0" y="1013261"/>
              <a:ext cx="12192000" cy="1122363"/>
              <a:chOff x="0" y="0"/>
              <a:chExt cx="12192000" cy="1122363"/>
            </a:xfrm>
          </p:grpSpPr>
          <p:pic>
            <p:nvPicPr>
              <p:cNvPr id="14" name="Imagen 13">
                <a:extLst>
                  <a:ext uri="{FF2B5EF4-FFF2-40B4-BE49-F238E27FC236}">
                    <a16:creationId xmlns:a16="http://schemas.microsoft.com/office/drawing/2014/main" id="{526CF09C-FC5A-45A7-9A01-C7B8DB0174E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5" name="Imagen 14">
                <a:extLst>
                  <a:ext uri="{FF2B5EF4-FFF2-40B4-BE49-F238E27FC236}">
                    <a16:creationId xmlns:a16="http://schemas.microsoft.com/office/drawing/2014/main" id="{AB2FB170-2448-47D9-9706-B06583935BB0}"/>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16" name="Imagen 15">
                <a:extLst>
                  <a:ext uri="{FF2B5EF4-FFF2-40B4-BE49-F238E27FC236}">
                    <a16:creationId xmlns:a16="http://schemas.microsoft.com/office/drawing/2014/main" id="{313DCD79-E8A0-4913-A397-2E05DF3A79BA}"/>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17" name="Grupo 16">
              <a:extLst>
                <a:ext uri="{FF2B5EF4-FFF2-40B4-BE49-F238E27FC236}">
                  <a16:creationId xmlns:a16="http://schemas.microsoft.com/office/drawing/2014/main" id="{C52A2698-8A01-42AC-A6DE-6A1E90CE8243}"/>
                </a:ext>
              </a:extLst>
            </p:cNvPr>
            <p:cNvGrpSpPr/>
            <p:nvPr/>
          </p:nvGrpSpPr>
          <p:grpSpPr>
            <a:xfrm>
              <a:off x="0" y="2073903"/>
              <a:ext cx="12192000" cy="1122363"/>
              <a:chOff x="0" y="0"/>
              <a:chExt cx="12192000" cy="1122363"/>
            </a:xfrm>
          </p:grpSpPr>
          <p:pic>
            <p:nvPicPr>
              <p:cNvPr id="18" name="Imagen 17">
                <a:extLst>
                  <a:ext uri="{FF2B5EF4-FFF2-40B4-BE49-F238E27FC236}">
                    <a16:creationId xmlns:a16="http://schemas.microsoft.com/office/drawing/2014/main" id="{7F2CD917-778E-4700-A84F-AC2478F5AC1C}"/>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19" name="Imagen 18">
                <a:extLst>
                  <a:ext uri="{FF2B5EF4-FFF2-40B4-BE49-F238E27FC236}">
                    <a16:creationId xmlns:a16="http://schemas.microsoft.com/office/drawing/2014/main" id="{5C6B2561-D367-477B-B4ED-395B665BD189}"/>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0" name="Imagen 19">
                <a:extLst>
                  <a:ext uri="{FF2B5EF4-FFF2-40B4-BE49-F238E27FC236}">
                    <a16:creationId xmlns:a16="http://schemas.microsoft.com/office/drawing/2014/main" id="{7D77C9F9-EAD2-4DB1-882D-60429B702C41}"/>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1" name="Grupo 20">
              <a:extLst>
                <a:ext uri="{FF2B5EF4-FFF2-40B4-BE49-F238E27FC236}">
                  <a16:creationId xmlns:a16="http://schemas.microsoft.com/office/drawing/2014/main" id="{B5A23A63-4269-4910-B0C7-0D3CA52EE032}"/>
                </a:ext>
              </a:extLst>
            </p:cNvPr>
            <p:cNvGrpSpPr/>
            <p:nvPr/>
          </p:nvGrpSpPr>
          <p:grpSpPr>
            <a:xfrm>
              <a:off x="0" y="3138679"/>
              <a:ext cx="12192000" cy="1122363"/>
              <a:chOff x="0" y="0"/>
              <a:chExt cx="12192000" cy="1122363"/>
            </a:xfrm>
          </p:grpSpPr>
          <p:pic>
            <p:nvPicPr>
              <p:cNvPr id="22" name="Imagen 21">
                <a:extLst>
                  <a:ext uri="{FF2B5EF4-FFF2-40B4-BE49-F238E27FC236}">
                    <a16:creationId xmlns:a16="http://schemas.microsoft.com/office/drawing/2014/main" id="{2DADDF49-C8B4-4A5A-ABB6-F5504B18F94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3" name="Imagen 22">
                <a:extLst>
                  <a:ext uri="{FF2B5EF4-FFF2-40B4-BE49-F238E27FC236}">
                    <a16:creationId xmlns:a16="http://schemas.microsoft.com/office/drawing/2014/main" id="{6E758B01-1CCE-4B6B-98AB-BD69F2AD4214}"/>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4" name="Imagen 23">
                <a:extLst>
                  <a:ext uri="{FF2B5EF4-FFF2-40B4-BE49-F238E27FC236}">
                    <a16:creationId xmlns:a16="http://schemas.microsoft.com/office/drawing/2014/main" id="{8B218A06-5E76-4BFC-9704-E001A0115A5F}"/>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5" name="Grupo 24">
              <a:extLst>
                <a:ext uri="{FF2B5EF4-FFF2-40B4-BE49-F238E27FC236}">
                  <a16:creationId xmlns:a16="http://schemas.microsoft.com/office/drawing/2014/main" id="{950F0D1A-A1BE-482A-BC69-64C830D83581}"/>
                </a:ext>
              </a:extLst>
            </p:cNvPr>
            <p:cNvGrpSpPr/>
            <p:nvPr/>
          </p:nvGrpSpPr>
          <p:grpSpPr>
            <a:xfrm>
              <a:off x="0" y="4224013"/>
              <a:ext cx="12192000" cy="1122363"/>
              <a:chOff x="0" y="0"/>
              <a:chExt cx="12192000" cy="1122363"/>
            </a:xfrm>
          </p:grpSpPr>
          <p:pic>
            <p:nvPicPr>
              <p:cNvPr id="26" name="Imagen 25">
                <a:extLst>
                  <a:ext uri="{FF2B5EF4-FFF2-40B4-BE49-F238E27FC236}">
                    <a16:creationId xmlns:a16="http://schemas.microsoft.com/office/drawing/2014/main" id="{B4863FB3-C595-40A6-A4F8-35DB7013D0F1}"/>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27" name="Imagen 26">
                <a:extLst>
                  <a:ext uri="{FF2B5EF4-FFF2-40B4-BE49-F238E27FC236}">
                    <a16:creationId xmlns:a16="http://schemas.microsoft.com/office/drawing/2014/main" id="{3762EBD0-22AC-406B-93D2-0EE45FBAAABB}"/>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28" name="Imagen 27">
                <a:extLst>
                  <a:ext uri="{FF2B5EF4-FFF2-40B4-BE49-F238E27FC236}">
                    <a16:creationId xmlns:a16="http://schemas.microsoft.com/office/drawing/2014/main" id="{634C141F-23BC-4939-A452-A0CB15544C93}"/>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29" name="Grupo 28">
              <a:extLst>
                <a:ext uri="{FF2B5EF4-FFF2-40B4-BE49-F238E27FC236}">
                  <a16:creationId xmlns:a16="http://schemas.microsoft.com/office/drawing/2014/main" id="{2E03BE16-A5FE-4FD2-8940-307EACF786E9}"/>
                </a:ext>
              </a:extLst>
            </p:cNvPr>
            <p:cNvGrpSpPr/>
            <p:nvPr/>
          </p:nvGrpSpPr>
          <p:grpSpPr>
            <a:xfrm>
              <a:off x="0" y="5318551"/>
              <a:ext cx="12192000" cy="1122363"/>
              <a:chOff x="0" y="0"/>
              <a:chExt cx="12192000" cy="1122363"/>
            </a:xfrm>
          </p:grpSpPr>
          <p:pic>
            <p:nvPicPr>
              <p:cNvPr id="30" name="Imagen 29">
                <a:extLst>
                  <a:ext uri="{FF2B5EF4-FFF2-40B4-BE49-F238E27FC236}">
                    <a16:creationId xmlns:a16="http://schemas.microsoft.com/office/drawing/2014/main" id="{86C9CF27-FDC9-4FCE-8D3A-D9BC1C6FC1DE}"/>
                  </a:ext>
                </a:extLst>
              </p:cNvPr>
              <p:cNvPicPr>
                <a:picLocks noChangeAspect="1"/>
              </p:cNvPicPr>
              <p:nvPr/>
            </p:nvPicPr>
            <p:blipFill rotWithShape="1">
              <a:blip r:embed="rId2"/>
              <a:srcRect l="1" t="9777" r="57516" b="73880"/>
              <a:stretch/>
            </p:blipFill>
            <p:spPr>
              <a:xfrm>
                <a:off x="0" y="2067"/>
                <a:ext cx="5179454" cy="1120296"/>
              </a:xfrm>
              <a:prstGeom prst="rect">
                <a:avLst/>
              </a:prstGeom>
            </p:spPr>
          </p:pic>
          <p:pic>
            <p:nvPicPr>
              <p:cNvPr id="31" name="Imagen 30">
                <a:extLst>
                  <a:ext uri="{FF2B5EF4-FFF2-40B4-BE49-F238E27FC236}">
                    <a16:creationId xmlns:a16="http://schemas.microsoft.com/office/drawing/2014/main" id="{D1790E23-06C7-47F4-9100-127347C9722D}"/>
                  </a:ext>
                </a:extLst>
              </p:cNvPr>
              <p:cNvPicPr>
                <a:picLocks noChangeAspect="1"/>
              </p:cNvPicPr>
              <p:nvPr/>
            </p:nvPicPr>
            <p:blipFill rotWithShape="1">
              <a:blip r:embed="rId2"/>
              <a:srcRect l="1" t="9777" r="57516" b="73880"/>
              <a:stretch/>
            </p:blipFill>
            <p:spPr>
              <a:xfrm>
                <a:off x="5179454" y="2067"/>
                <a:ext cx="5179454" cy="1120296"/>
              </a:xfrm>
              <a:prstGeom prst="rect">
                <a:avLst/>
              </a:prstGeom>
            </p:spPr>
          </p:pic>
          <p:pic>
            <p:nvPicPr>
              <p:cNvPr id="32" name="Imagen 31">
                <a:extLst>
                  <a:ext uri="{FF2B5EF4-FFF2-40B4-BE49-F238E27FC236}">
                    <a16:creationId xmlns:a16="http://schemas.microsoft.com/office/drawing/2014/main" id="{C82CDEF8-25F5-4A2A-AD1B-1E86A95C821E}"/>
                  </a:ext>
                </a:extLst>
              </p:cNvPr>
              <p:cNvPicPr>
                <a:picLocks noChangeAspect="1"/>
              </p:cNvPicPr>
              <p:nvPr/>
            </p:nvPicPr>
            <p:blipFill rotWithShape="1">
              <a:blip r:embed="rId2"/>
              <a:srcRect l="1" t="9777" r="84964" b="73880"/>
              <a:stretch/>
            </p:blipFill>
            <p:spPr>
              <a:xfrm>
                <a:off x="10358908" y="0"/>
                <a:ext cx="1833092" cy="1120296"/>
              </a:xfrm>
              <a:prstGeom prst="rect">
                <a:avLst/>
              </a:prstGeom>
            </p:spPr>
          </p:pic>
        </p:grpSp>
        <p:grpSp>
          <p:nvGrpSpPr>
            <p:cNvPr id="37" name="Grupo 36">
              <a:extLst>
                <a:ext uri="{FF2B5EF4-FFF2-40B4-BE49-F238E27FC236}">
                  <a16:creationId xmlns:a16="http://schemas.microsoft.com/office/drawing/2014/main" id="{E02569D9-4840-4B9E-9D64-49B10631E59C}"/>
                </a:ext>
              </a:extLst>
            </p:cNvPr>
            <p:cNvGrpSpPr/>
            <p:nvPr/>
          </p:nvGrpSpPr>
          <p:grpSpPr>
            <a:xfrm>
              <a:off x="0" y="6387331"/>
              <a:ext cx="12192000" cy="470670"/>
              <a:chOff x="0" y="6387331"/>
              <a:chExt cx="12192000" cy="470670"/>
            </a:xfrm>
          </p:grpSpPr>
          <p:pic>
            <p:nvPicPr>
              <p:cNvPr id="34" name="Imagen 33">
                <a:extLst>
                  <a:ext uri="{FF2B5EF4-FFF2-40B4-BE49-F238E27FC236}">
                    <a16:creationId xmlns:a16="http://schemas.microsoft.com/office/drawing/2014/main" id="{E175C58A-308E-4CC0-99F9-2F3551C81B94}"/>
                  </a:ext>
                </a:extLst>
              </p:cNvPr>
              <p:cNvPicPr>
                <a:picLocks noChangeAspect="1"/>
              </p:cNvPicPr>
              <p:nvPr/>
            </p:nvPicPr>
            <p:blipFill rotWithShape="1">
              <a:blip r:embed="rId2"/>
              <a:srcRect l="1" t="9777" r="57516" b="83387"/>
              <a:stretch/>
            </p:blipFill>
            <p:spPr>
              <a:xfrm>
                <a:off x="0" y="6389398"/>
                <a:ext cx="5179454" cy="468602"/>
              </a:xfrm>
              <a:prstGeom prst="rect">
                <a:avLst/>
              </a:prstGeom>
            </p:spPr>
          </p:pic>
          <p:pic>
            <p:nvPicPr>
              <p:cNvPr id="35" name="Imagen 34">
                <a:extLst>
                  <a:ext uri="{FF2B5EF4-FFF2-40B4-BE49-F238E27FC236}">
                    <a16:creationId xmlns:a16="http://schemas.microsoft.com/office/drawing/2014/main" id="{BB73D07C-9A84-43AC-8255-960079E91750}"/>
                  </a:ext>
                </a:extLst>
              </p:cNvPr>
              <p:cNvPicPr>
                <a:picLocks noChangeAspect="1"/>
              </p:cNvPicPr>
              <p:nvPr/>
            </p:nvPicPr>
            <p:blipFill rotWithShape="1">
              <a:blip r:embed="rId2"/>
              <a:srcRect l="1" t="9777" r="57516" b="83387"/>
              <a:stretch/>
            </p:blipFill>
            <p:spPr>
              <a:xfrm>
                <a:off x="5179454" y="6389399"/>
                <a:ext cx="5179454" cy="468602"/>
              </a:xfrm>
              <a:prstGeom prst="rect">
                <a:avLst/>
              </a:prstGeom>
            </p:spPr>
          </p:pic>
          <p:pic>
            <p:nvPicPr>
              <p:cNvPr id="36" name="Imagen 35">
                <a:extLst>
                  <a:ext uri="{FF2B5EF4-FFF2-40B4-BE49-F238E27FC236}">
                    <a16:creationId xmlns:a16="http://schemas.microsoft.com/office/drawing/2014/main" id="{256B6C48-D6D8-4C5C-A665-8682E98B4ACE}"/>
                  </a:ext>
                </a:extLst>
              </p:cNvPr>
              <p:cNvPicPr>
                <a:picLocks noChangeAspect="1"/>
              </p:cNvPicPr>
              <p:nvPr/>
            </p:nvPicPr>
            <p:blipFill rotWithShape="1">
              <a:blip r:embed="rId2"/>
              <a:srcRect l="1" t="9777" r="84964" b="83357"/>
              <a:stretch/>
            </p:blipFill>
            <p:spPr>
              <a:xfrm>
                <a:off x="10358908" y="6387331"/>
                <a:ext cx="1833092" cy="470669"/>
              </a:xfrm>
              <a:prstGeom prst="rect">
                <a:avLst/>
              </a:prstGeom>
            </p:spPr>
          </p:pic>
        </p:grpSp>
      </p:grpSp>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a:xfrm>
            <a:off x="2652557" y="2511615"/>
            <a:ext cx="6922395" cy="1596988"/>
          </a:xfrm>
        </p:spPr>
        <p:txBody>
          <a:bodyPr>
            <a:normAutofit fontScale="90000"/>
          </a:bodyPr>
          <a:lstStyle/>
          <a:p>
            <a:r>
              <a:rPr lang="es-PE" dirty="0">
                <a:solidFill>
                  <a:srgbClr val="BE810A"/>
                </a:solidFill>
                <a:latin typeface="huamanpoma" panose="02000500000000000000" pitchFamily="2" charset="0"/>
              </a:rPr>
              <a:t>EL INGENIOSO HIDALGO DON QUIJOTE DE LA MANCHA</a:t>
            </a:r>
          </a:p>
        </p:txBody>
      </p:sp>
      <p:grpSp>
        <p:nvGrpSpPr>
          <p:cNvPr id="43" name="Grupo 42">
            <a:extLst>
              <a:ext uri="{FF2B5EF4-FFF2-40B4-BE49-F238E27FC236}">
                <a16:creationId xmlns:a16="http://schemas.microsoft.com/office/drawing/2014/main" id="{4C2035EE-7AE2-446D-BFE4-854A8810752D}"/>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4AF27B7B-0B71-41C8-B620-73C28E2434B4}"/>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40" name="Imagen 39">
              <a:extLst>
                <a:ext uri="{FF2B5EF4-FFF2-40B4-BE49-F238E27FC236}">
                  <a16:creationId xmlns:a16="http://schemas.microsoft.com/office/drawing/2014/main" id="{F810126E-C33F-4CB0-9CB1-55870375FF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41" name="Imagen 40">
              <a:extLst>
                <a:ext uri="{FF2B5EF4-FFF2-40B4-BE49-F238E27FC236}">
                  <a16:creationId xmlns:a16="http://schemas.microsoft.com/office/drawing/2014/main" id="{8F2628B0-556A-447F-A35F-8F39C388AB1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Tree>
    <p:extLst>
      <p:ext uri="{BB962C8B-B14F-4D97-AF65-F5344CB8AC3E}">
        <p14:creationId xmlns:p14="http://schemas.microsoft.com/office/powerpoint/2010/main" val="723965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2" name="Título 1">
            <a:extLst>
              <a:ext uri="{FF2B5EF4-FFF2-40B4-BE49-F238E27FC236}">
                <a16:creationId xmlns:a16="http://schemas.microsoft.com/office/drawing/2014/main" id="{912CA3F5-E9C2-4C10-B834-8B662199BE39}"/>
              </a:ext>
            </a:extLst>
          </p:cNvPr>
          <p:cNvSpPr txBox="1">
            <a:spLocks/>
          </p:cNvSpPr>
          <p:nvPr/>
        </p:nvSpPr>
        <p:spPr>
          <a:xfrm>
            <a:off x="615447" y="91440"/>
            <a:ext cx="5240500" cy="903150"/>
          </a:xfrm>
          <a:prstGeom prst="rect">
            <a:avLst/>
          </a:prstGeom>
        </p:spPr>
        <p:txBody>
          <a:bodyPr vert="horz" lIns="91440" tIns="45720" rIns="91440" bIns="45720" rtlCol="0" anchor="b">
            <a:normAutofit fontScale="7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4000" dirty="0" smtClean="0">
                <a:solidFill>
                  <a:srgbClr val="BE810A"/>
                </a:solidFill>
                <a:latin typeface="huamanpoma" panose="02000500000000000000" pitchFamily="2" charset="0"/>
              </a:rPr>
              <a:t>UNIVERSIDAD DEL PACÍFICO - BIBLIOTECA</a:t>
            </a:r>
          </a:p>
          <a:p>
            <a:r>
              <a:rPr lang="es-PE" sz="4000" dirty="0" smtClean="0">
                <a:solidFill>
                  <a:srgbClr val="BE810A"/>
                </a:solidFill>
                <a:latin typeface="huamanpoma" panose="02000500000000000000" pitchFamily="2" charset="0"/>
              </a:rPr>
              <a:t>COLECCIÓN BENVENUTTO</a:t>
            </a:r>
            <a:endParaRPr lang="es-PE" sz="4000" dirty="0">
              <a:solidFill>
                <a:srgbClr val="BE810A"/>
              </a:solidFill>
              <a:latin typeface="huamanpoma" panose="02000500000000000000" pitchFamily="2" charset="0"/>
            </a:endParaRPr>
          </a:p>
        </p:txBody>
      </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53775" y="1108985"/>
            <a:ext cx="4462099" cy="701527"/>
          </a:xfrm>
        </p:spPr>
        <p:txBody>
          <a:bodyPr>
            <a:normAutofit/>
          </a:bodyPr>
          <a:lstStyle/>
          <a:p>
            <a:pPr algn="just"/>
            <a:r>
              <a:rPr lang="es-PE" sz="1400" dirty="0" smtClean="0">
                <a:solidFill>
                  <a:srgbClr val="343246"/>
                </a:solidFill>
                <a:latin typeface="Gill Sans MT" panose="020B0502020104020203" pitchFamily="34" charset="0"/>
              </a:rPr>
              <a:t>La colección cuenta </a:t>
            </a:r>
            <a:r>
              <a:rPr lang="es-PE" sz="1400" dirty="0">
                <a:solidFill>
                  <a:srgbClr val="343246"/>
                </a:solidFill>
                <a:latin typeface="Gill Sans MT" panose="020B0502020104020203" pitchFamily="34" charset="0"/>
              </a:rPr>
              <a:t>con más de 4500 obras de los siglos XVII al XX, de gran valor histórico e importancia para la investigación en el campo de las humanidades. </a:t>
            </a:r>
            <a:endParaRPr lang="es-PE" sz="1400" dirty="0" smtClean="0">
              <a:solidFill>
                <a:srgbClr val="343246"/>
              </a:solidFill>
              <a:latin typeface="Gill Sans MT" panose="020B0502020104020203" pitchFamily="34" charset="0"/>
            </a:endParaRPr>
          </a:p>
        </p:txBody>
      </p:sp>
      <p:sp>
        <p:nvSpPr>
          <p:cNvPr id="13" name="Subtítulo 2">
            <a:extLst>
              <a:ext uri="{FF2B5EF4-FFF2-40B4-BE49-F238E27FC236}">
                <a16:creationId xmlns:a16="http://schemas.microsoft.com/office/drawing/2014/main" id="{2EFB2F24-274C-49A9-A8E9-1E6F616ED1E4}"/>
              </a:ext>
            </a:extLst>
          </p:cNvPr>
          <p:cNvSpPr txBox="1">
            <a:spLocks/>
          </p:cNvSpPr>
          <p:nvPr/>
        </p:nvSpPr>
        <p:spPr>
          <a:xfrm>
            <a:off x="6793520" y="5449824"/>
            <a:ext cx="4462099" cy="613220"/>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1400" dirty="0" smtClean="0">
                <a:solidFill>
                  <a:srgbClr val="343246"/>
                </a:solidFill>
                <a:latin typeface="Gill Sans MT" panose="020B0502020104020203" pitchFamily="34" charset="0"/>
              </a:rPr>
              <a:t>La colección fue donada </a:t>
            </a:r>
            <a:r>
              <a:rPr lang="es-PE" sz="1400" dirty="0">
                <a:solidFill>
                  <a:srgbClr val="343246"/>
                </a:solidFill>
                <a:latin typeface="Gill Sans MT" panose="020B0502020104020203" pitchFamily="34" charset="0"/>
              </a:rPr>
              <a:t>por el Rector Emérito de la Universidad Pedro </a:t>
            </a:r>
            <a:r>
              <a:rPr lang="es-PE" sz="1400" dirty="0" err="1">
                <a:solidFill>
                  <a:srgbClr val="343246"/>
                </a:solidFill>
                <a:latin typeface="Gill Sans MT" panose="020B0502020104020203" pitchFamily="34" charset="0"/>
              </a:rPr>
              <a:t>Benvenutto</a:t>
            </a:r>
            <a:r>
              <a:rPr lang="es-PE" sz="1400" dirty="0">
                <a:solidFill>
                  <a:srgbClr val="343246"/>
                </a:solidFill>
                <a:latin typeface="Gill Sans MT" panose="020B0502020104020203" pitchFamily="34" charset="0"/>
              </a:rPr>
              <a:t> </a:t>
            </a:r>
            <a:r>
              <a:rPr lang="es-PE" sz="1400" dirty="0" smtClean="0">
                <a:solidFill>
                  <a:srgbClr val="343246"/>
                </a:solidFill>
                <a:latin typeface="Gill Sans MT" panose="020B0502020104020203" pitchFamily="34" charset="0"/>
              </a:rPr>
              <a:t>Murrieta y alberga </a:t>
            </a:r>
            <a:r>
              <a:rPr lang="es-PE" sz="1400" dirty="0">
                <a:solidFill>
                  <a:srgbClr val="343246"/>
                </a:solidFill>
                <a:latin typeface="Gill Sans MT" panose="020B0502020104020203" pitchFamily="34" charset="0"/>
              </a:rPr>
              <a:t>78 volúmenes en diferentes idiomas de El </a:t>
            </a:r>
            <a:r>
              <a:rPr lang="es-PE" sz="1400" dirty="0" smtClean="0">
                <a:solidFill>
                  <a:srgbClr val="343246"/>
                </a:solidFill>
                <a:latin typeface="Gill Sans MT" panose="020B0502020104020203" pitchFamily="34" charset="0"/>
              </a:rPr>
              <a:t>Quijote.</a:t>
            </a:r>
            <a:endParaRPr lang="es-PE" sz="1400" dirty="0">
              <a:solidFill>
                <a:srgbClr val="343246"/>
              </a:solidFill>
              <a:latin typeface="Gill Sans MT" panose="020B0502020104020203" pitchFamily="34" charset="0"/>
            </a:endParaRPr>
          </a:p>
        </p:txBody>
      </p:sp>
      <p:sp>
        <p:nvSpPr>
          <p:cNvPr id="18" name="CuadroTexto 17"/>
          <p:cNvSpPr txBox="1"/>
          <p:nvPr/>
        </p:nvSpPr>
        <p:spPr>
          <a:xfrm>
            <a:off x="0" y="5774127"/>
            <a:ext cx="2295144" cy="553998"/>
          </a:xfrm>
          <a:prstGeom prst="rect">
            <a:avLst/>
          </a:prstGeom>
          <a:noFill/>
        </p:spPr>
        <p:txBody>
          <a:bodyPr wrap="square" rtlCol="0">
            <a:spAutoFit/>
          </a:bodyPr>
          <a:lstStyle/>
          <a:p>
            <a:r>
              <a:rPr lang="es-PE" sz="1000" i="1" dirty="0"/>
              <a:t>Don Quijote en la Biblioteca </a:t>
            </a:r>
            <a:r>
              <a:rPr lang="es-PE" sz="1000" i="1" dirty="0" err="1" smtClean="0"/>
              <a:t>Benvenutto</a:t>
            </a:r>
            <a:r>
              <a:rPr lang="es-PE" sz="1000" i="1" dirty="0" smtClean="0"/>
              <a:t>: </a:t>
            </a:r>
          </a:p>
          <a:p>
            <a:r>
              <a:rPr lang="es-PE" sz="1000" i="1" dirty="0" smtClean="0"/>
              <a:t>una colección editorial. </a:t>
            </a:r>
          </a:p>
          <a:p>
            <a:r>
              <a:rPr lang="es-PE" sz="1000" dirty="0">
                <a:hlinkClick r:id="rId6"/>
              </a:rPr>
              <a:t>http://</a:t>
            </a:r>
            <a:r>
              <a:rPr lang="es-PE" sz="1000" dirty="0" smtClean="0">
                <a:hlinkClick r:id="rId6"/>
              </a:rPr>
              <a:t>hdl.handle.net/11354/2387</a:t>
            </a:r>
            <a:r>
              <a:rPr lang="es-PE" sz="1000" dirty="0" smtClean="0"/>
              <a:t> </a:t>
            </a:r>
            <a:endParaRPr lang="es-PE" sz="1000" dirty="0"/>
          </a:p>
        </p:txBody>
      </p:sp>
      <p:sp>
        <p:nvSpPr>
          <p:cNvPr id="19" name="CuadroTexto 18"/>
          <p:cNvSpPr txBox="1"/>
          <p:nvPr/>
        </p:nvSpPr>
        <p:spPr>
          <a:xfrm>
            <a:off x="9546336" y="180434"/>
            <a:ext cx="2645664" cy="861774"/>
          </a:xfrm>
          <a:prstGeom prst="rect">
            <a:avLst/>
          </a:prstGeom>
          <a:noFill/>
        </p:spPr>
        <p:txBody>
          <a:bodyPr wrap="square" rtlCol="0">
            <a:spAutoFit/>
          </a:bodyPr>
          <a:lstStyle/>
          <a:p>
            <a:r>
              <a:rPr lang="es-PE" sz="1000" i="1" dirty="0"/>
              <a:t>Don Quijote en la Biblioteca </a:t>
            </a:r>
            <a:r>
              <a:rPr lang="es-PE" sz="1000" i="1" dirty="0" err="1"/>
              <a:t>Benvenutto</a:t>
            </a:r>
            <a:r>
              <a:rPr lang="es-PE" sz="1000" i="1" dirty="0"/>
              <a:t>. Lectores y </a:t>
            </a:r>
            <a:r>
              <a:rPr lang="es-PE" sz="1000" i="1" dirty="0" smtClean="0"/>
              <a:t>lecturas.</a:t>
            </a:r>
          </a:p>
          <a:p>
            <a:r>
              <a:rPr lang="es-PE" sz="1000" dirty="0">
                <a:hlinkClick r:id="rId7"/>
              </a:rPr>
              <a:t>https://</a:t>
            </a:r>
            <a:r>
              <a:rPr lang="es-PE" sz="1000" dirty="0" smtClean="0">
                <a:hlinkClick r:id="rId7"/>
              </a:rPr>
              <a:t>soundcloud.com/user-834983213/sets/don-quixote-en-la-biblioteca-benvenutto-universidad-del-pacifico</a:t>
            </a:r>
            <a:endParaRPr lang="es-PE" sz="1000" dirty="0" smtClean="0"/>
          </a:p>
        </p:txBody>
      </p:sp>
      <p:pic>
        <p:nvPicPr>
          <p:cNvPr id="6" name="Imagen 5"/>
          <p:cNvPicPr>
            <a:picLocks noChangeAspect="1"/>
          </p:cNvPicPr>
          <p:nvPr/>
        </p:nvPicPr>
        <p:blipFill>
          <a:blip r:embed="rId8"/>
          <a:stretch>
            <a:fillRect/>
          </a:stretch>
        </p:blipFill>
        <p:spPr>
          <a:xfrm>
            <a:off x="1876661" y="1876141"/>
            <a:ext cx="2718072" cy="3834573"/>
          </a:xfrm>
          <a:prstGeom prst="rect">
            <a:avLst/>
          </a:prstGeom>
          <a:ln w="28575">
            <a:solidFill>
              <a:srgbClr val="BE810A"/>
            </a:solidFill>
          </a:ln>
        </p:spPr>
      </p:pic>
      <p:pic>
        <p:nvPicPr>
          <p:cNvPr id="7" name="Imagen 6"/>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7639253" y="1076852"/>
            <a:ext cx="2770631" cy="4228120"/>
          </a:xfrm>
          <a:prstGeom prst="rect">
            <a:avLst/>
          </a:prstGeom>
          <a:ln w="28575">
            <a:solidFill>
              <a:srgbClr val="BE810A"/>
            </a:solidFill>
          </a:ln>
        </p:spPr>
      </p:pic>
      <p:pic>
        <p:nvPicPr>
          <p:cNvPr id="2050" name="Picture 2" descr="http://repositorio.up.edu.pe/themes/Mirage2/images/dspace-logo-only.png"/>
          <p:cNvPicPr>
            <a:picLocks noChangeAspect="1" noChangeArrowheads="1"/>
          </p:cNvPicPr>
          <p:nvPr/>
        </p:nvPicPr>
        <p:blipFill rotWithShape="1">
          <a:blip r:embed="rId10" cstate="hqprint">
            <a:extLst>
              <a:ext uri="{28A0092B-C50C-407E-A947-70E740481C1C}">
                <a14:useLocalDpi xmlns:a14="http://schemas.microsoft.com/office/drawing/2010/main" val="0"/>
              </a:ext>
            </a:extLst>
          </a:blip>
          <a:srcRect t="1002" r="26968"/>
          <a:stretch/>
        </p:blipFill>
        <p:spPr bwMode="auto">
          <a:xfrm>
            <a:off x="174083" y="5432481"/>
            <a:ext cx="1554133" cy="309940"/>
          </a:xfrm>
          <a:prstGeom prst="rect">
            <a:avLst/>
          </a:prstGeom>
          <a:noFill/>
          <a:ln w="19050">
            <a:solidFill>
              <a:srgbClr val="BE810A"/>
            </a:solidFill>
          </a:ln>
          <a:extLst>
            <a:ext uri="{909E8E84-426E-40DD-AFC4-6F175D3DCCD1}">
              <a14:hiddenFill xmlns:a14="http://schemas.microsoft.com/office/drawing/2010/main">
                <a:solidFill>
                  <a:srgbClr val="FFFFFF"/>
                </a:solidFill>
              </a14:hiddenFill>
            </a:ext>
          </a:extLst>
        </p:spPr>
      </p:pic>
      <p:pic>
        <p:nvPicPr>
          <p:cNvPr id="2052" name="Picture 4" descr="Resultado de imagen para soundcloud"/>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8961464" y="318885"/>
            <a:ext cx="584872" cy="584872"/>
          </a:xfrm>
          <a:prstGeom prst="rect">
            <a:avLst/>
          </a:prstGeom>
          <a:noFill/>
          <a:ln w="19050">
            <a:solidFill>
              <a:srgbClr val="34324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6250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F10217-1CAB-45FA-818F-FDACD3A2800B}"/>
              </a:ext>
            </a:extLst>
          </p:cNvPr>
          <p:cNvSpPr>
            <a:spLocks noGrp="1"/>
          </p:cNvSpPr>
          <p:nvPr>
            <p:ph type="ctrTitle"/>
          </p:nvPr>
        </p:nvSpPr>
        <p:spPr/>
        <p:txBody>
          <a:bodyPr/>
          <a:lstStyle/>
          <a:p>
            <a:endParaRPr lang="es-PE" dirty="0"/>
          </a:p>
        </p:txBody>
      </p:sp>
      <p:sp>
        <p:nvSpPr>
          <p:cNvPr id="3" name="Subtítulo 2">
            <a:extLst>
              <a:ext uri="{FF2B5EF4-FFF2-40B4-BE49-F238E27FC236}">
                <a16:creationId xmlns:a16="http://schemas.microsoft.com/office/drawing/2014/main" id="{01A57767-3A86-420F-8120-2A05286B0C00}"/>
              </a:ext>
            </a:extLst>
          </p:cNvPr>
          <p:cNvSpPr>
            <a:spLocks noGrp="1"/>
          </p:cNvSpPr>
          <p:nvPr>
            <p:ph type="subTitle" idx="1"/>
          </p:nvPr>
        </p:nvSpPr>
        <p:spPr/>
        <p:txBody>
          <a:bodyPr/>
          <a:lstStyle/>
          <a:p>
            <a:endParaRPr lang="es-PE"/>
          </a:p>
        </p:txBody>
      </p:sp>
      <p:sp>
        <p:nvSpPr>
          <p:cNvPr id="4" name="Rectángulo 3">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95551" y="467880"/>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FUENTES:</a:t>
            </a:r>
            <a:endParaRPr lang="es-PE" dirty="0">
              <a:solidFill>
                <a:schemeClr val="bg1"/>
              </a:solidFill>
              <a:latin typeface="huamanpoma" panose="02000500000000000000" pitchFamily="2" charset="0"/>
            </a:endParaRPr>
          </a:p>
        </p:txBody>
      </p:sp>
      <p:sp>
        <p:nvSpPr>
          <p:cNvPr id="12" name="Título 1">
            <a:extLst>
              <a:ext uri="{FF2B5EF4-FFF2-40B4-BE49-F238E27FC236}">
                <a16:creationId xmlns:a16="http://schemas.microsoft.com/office/drawing/2014/main" id="{BAF10217-1CAB-45FA-818F-FDACD3A2800B}"/>
              </a:ext>
            </a:extLst>
          </p:cNvPr>
          <p:cNvSpPr txBox="1">
            <a:spLocks/>
          </p:cNvSpPr>
          <p:nvPr/>
        </p:nvSpPr>
        <p:spPr>
          <a:xfrm>
            <a:off x="395551" y="1747893"/>
            <a:ext cx="6922395" cy="336566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just">
              <a:buAutoNum type="arabicPeriod"/>
            </a:pPr>
            <a:r>
              <a:rPr lang="es-PE" sz="1400" dirty="0" smtClean="0">
                <a:solidFill>
                  <a:srgbClr val="BE810A"/>
                </a:solidFill>
                <a:latin typeface="Gill Sans MT" panose="020B0502020104020203" pitchFamily="34" charset="0"/>
              </a:rPr>
              <a:t>González Obregón, Luis. «De cómo vino a México Don Quijote» y «Una tradición sobre el Quijote», en México viejo y anecdótico, Espasa-Calpe Mexicana, México, 1966, págs. 37-40.</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Miró Quesada, </a:t>
            </a:r>
            <a:r>
              <a:rPr lang="es-PE" sz="1400" dirty="0">
                <a:solidFill>
                  <a:srgbClr val="BE810A"/>
                </a:solidFill>
                <a:latin typeface="Gill Sans MT" panose="020B0502020104020203" pitchFamily="34" charset="0"/>
              </a:rPr>
              <a:t>A</a:t>
            </a:r>
            <a:r>
              <a:rPr lang="es-PE" sz="1400" dirty="0" smtClean="0">
                <a:solidFill>
                  <a:srgbClr val="BE810A"/>
                </a:solidFill>
                <a:latin typeface="Gill Sans MT" panose="020B0502020104020203" pitchFamily="34" charset="0"/>
              </a:rPr>
              <a:t>urelio, </a:t>
            </a:r>
            <a:r>
              <a:rPr lang="es-PE" sz="1400" dirty="0">
                <a:solidFill>
                  <a:srgbClr val="BE810A"/>
                </a:solidFill>
                <a:latin typeface="Gill Sans MT" panose="020B0502020104020203" pitchFamily="34" charset="0"/>
              </a:rPr>
              <a:t>«Cervantes y el Perú», en Cervantes, Tirso y el Perú, Huascarán, Lima, 1948, págs. 70-101, 109-113. </a:t>
            </a:r>
            <a:endParaRPr lang="es-PE" sz="1400" dirty="0" smtClean="0">
              <a:solidFill>
                <a:srgbClr val="BE810A"/>
              </a:solidFill>
              <a:latin typeface="Gill Sans MT" panose="020B0502020104020203" pitchFamily="34" charset="0"/>
            </a:endParaRP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Morón, Ciriaco. «Segunda parte del Quijote, cuarto centenario», en Nueva Revista de Política, Cultura y Arte, n° 153, 2015.</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a:solidFill>
                  <a:srgbClr val="BE810A"/>
                </a:solidFill>
                <a:latin typeface="Gill Sans MT" panose="020B0502020104020203" pitchFamily="34" charset="0"/>
              </a:rPr>
              <a:t>Porras Barrenechea, Raúl. «Cervantes y el Perú», en Arbor, 9, mayo-junio 1945, págs. 537-544</a:t>
            </a:r>
            <a:r>
              <a:rPr lang="es-PE" sz="1400" dirty="0" smtClean="0">
                <a:solidFill>
                  <a:srgbClr val="BE810A"/>
                </a:solidFill>
                <a:latin typeface="Gill Sans MT" panose="020B0502020104020203" pitchFamily="34" charset="0"/>
              </a:rPr>
              <a:t>)</a:t>
            </a:r>
          </a:p>
          <a:p>
            <a:pPr marL="342900" indent="-342900" algn="just">
              <a:buAutoNum type="arabicPeriod"/>
            </a:pPr>
            <a:endParaRPr lang="es-PE" sz="1400" dirty="0" smtClean="0">
              <a:solidFill>
                <a:srgbClr val="BE810A"/>
              </a:solidFill>
              <a:latin typeface="Gill Sans MT" panose="020B0502020104020203" pitchFamily="34" charset="0"/>
            </a:endParaRPr>
          </a:p>
          <a:p>
            <a:pPr marL="342900" indent="-342900" algn="just">
              <a:buAutoNum type="arabicPeriod"/>
            </a:pPr>
            <a:r>
              <a:rPr lang="es-PE" sz="1400" dirty="0" smtClean="0">
                <a:solidFill>
                  <a:srgbClr val="BE810A"/>
                </a:solidFill>
                <a:latin typeface="Gill Sans MT" panose="020B0502020104020203" pitchFamily="34" charset="0"/>
              </a:rPr>
              <a:t>Rodríguez Marín, </a:t>
            </a:r>
            <a:r>
              <a:rPr lang="es-PE" sz="1400" dirty="0">
                <a:solidFill>
                  <a:srgbClr val="BE810A"/>
                </a:solidFill>
                <a:latin typeface="Gill Sans MT" panose="020B0502020104020203" pitchFamily="34" charset="0"/>
              </a:rPr>
              <a:t>Francisco. El "Quijote" y Don Quijote en </a:t>
            </a:r>
            <a:r>
              <a:rPr lang="es-PE" sz="1400" dirty="0" smtClean="0">
                <a:solidFill>
                  <a:srgbClr val="BE810A"/>
                </a:solidFill>
                <a:latin typeface="Gill Sans MT" panose="020B0502020104020203" pitchFamily="34" charset="0"/>
              </a:rPr>
              <a:t>América. Madrid: Librería </a:t>
            </a:r>
            <a:r>
              <a:rPr lang="es-PE" sz="1400" dirty="0">
                <a:solidFill>
                  <a:srgbClr val="BE810A"/>
                </a:solidFill>
                <a:latin typeface="Gill Sans MT" panose="020B0502020104020203" pitchFamily="34" charset="0"/>
              </a:rPr>
              <a:t>de los sucesores de Hernando, 1911</a:t>
            </a:r>
            <a:r>
              <a:rPr lang="es-PE" sz="1400" dirty="0" smtClean="0">
                <a:solidFill>
                  <a:srgbClr val="BE810A"/>
                </a:solidFill>
                <a:latin typeface="Gill Sans MT" panose="020B0502020104020203" pitchFamily="34" charset="0"/>
              </a:rPr>
              <a:t>.</a:t>
            </a:r>
          </a:p>
          <a:p>
            <a:pPr marL="342900" indent="-342900" algn="just">
              <a:buAutoNum type="arabicPeriod"/>
            </a:pPr>
            <a:endParaRPr lang="es-PE" sz="1400" dirty="0">
              <a:solidFill>
                <a:srgbClr val="BE810A"/>
              </a:solidFill>
              <a:latin typeface="Gill Sans MT" panose="020B0502020104020203" pitchFamily="34" charset="0"/>
            </a:endParaRPr>
          </a:p>
          <a:p>
            <a:pPr marL="342900" indent="-342900" algn="just">
              <a:buAutoNum type="arabicPeriod"/>
            </a:pPr>
            <a:r>
              <a:rPr lang="es-PE" sz="1400" dirty="0">
                <a:solidFill>
                  <a:srgbClr val="BE810A"/>
                </a:solidFill>
                <a:latin typeface="Gill Sans MT" panose="020B0502020104020203" pitchFamily="34" charset="0"/>
                <a:hlinkClick r:id="rId4"/>
              </a:rPr>
              <a:t>https://www.donquijote.org</a:t>
            </a:r>
            <a:endParaRPr lang="es-PE" sz="1400" dirty="0">
              <a:solidFill>
                <a:srgbClr val="BE810A"/>
              </a:solidFill>
              <a:latin typeface="Gill Sans MT" panose="020B0502020104020203" pitchFamily="34" charset="0"/>
            </a:endParaRPr>
          </a:p>
        </p:txBody>
      </p:sp>
      <p:sp>
        <p:nvSpPr>
          <p:cNvPr id="17" name="Título 1">
            <a:extLst>
              <a:ext uri="{FF2B5EF4-FFF2-40B4-BE49-F238E27FC236}">
                <a16:creationId xmlns:a16="http://schemas.microsoft.com/office/drawing/2014/main" id="{3C3F5640-7086-44C5-949E-8841C28BA0AB}"/>
              </a:ext>
            </a:extLst>
          </p:cNvPr>
          <p:cNvSpPr txBox="1">
            <a:spLocks/>
          </p:cNvSpPr>
          <p:nvPr/>
        </p:nvSpPr>
        <p:spPr>
          <a:xfrm>
            <a:off x="6463798" y="5349875"/>
            <a:ext cx="1743494" cy="791659"/>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dirty="0" smtClean="0">
                <a:solidFill>
                  <a:schemeClr val="bg1"/>
                </a:solidFill>
                <a:latin typeface="huamanpoma" panose="02000500000000000000" pitchFamily="2" charset="0"/>
              </a:rPr>
              <a:t>PARA SABER MÁS INGRESA A NUESTRA BIBLIOTECA </a:t>
            </a:r>
            <a:r>
              <a:rPr lang="es-PE" dirty="0" smtClean="0">
                <a:solidFill>
                  <a:schemeClr val="bg1"/>
                </a:solidFill>
                <a:latin typeface="huamanpoma" panose="02000500000000000000" pitchFamily="2" charset="0"/>
              </a:rPr>
              <a:t>INDIANA</a:t>
            </a:r>
          </a:p>
          <a:p>
            <a:r>
              <a:rPr lang="es-PE" dirty="0">
                <a:solidFill>
                  <a:schemeClr val="bg1"/>
                </a:solidFill>
                <a:latin typeface="huamanpoma" panose="02000500000000000000" pitchFamily="2" charset="0"/>
                <a:hlinkClick r:id="rId5"/>
              </a:rPr>
              <a:t>https://</a:t>
            </a:r>
            <a:r>
              <a:rPr lang="es-PE" dirty="0" smtClean="0">
                <a:solidFill>
                  <a:schemeClr val="bg1"/>
                </a:solidFill>
                <a:latin typeface="huamanpoma" panose="02000500000000000000" pitchFamily="2" charset="0"/>
                <a:hlinkClick r:id="rId5"/>
              </a:rPr>
              <a:t>bit.ly/2M76hJH</a:t>
            </a:r>
            <a:endParaRPr lang="es-PE" dirty="0" smtClean="0">
              <a:solidFill>
                <a:schemeClr val="bg1"/>
              </a:solidFill>
              <a:latin typeface="huamanpoma" panose="02000500000000000000" pitchFamily="2" charset="0"/>
            </a:endParaRPr>
          </a:p>
        </p:txBody>
      </p:sp>
      <p:cxnSp>
        <p:nvCxnSpPr>
          <p:cNvPr id="18" name="Conector angular 17"/>
          <p:cNvCxnSpPr/>
          <p:nvPr/>
        </p:nvCxnSpPr>
        <p:spPr>
          <a:xfrm rot="10800000" flipV="1">
            <a:off x="8114974" y="4903881"/>
            <a:ext cx="957072" cy="891988"/>
          </a:xfrm>
          <a:prstGeom prst="bentConnector3">
            <a:avLst/>
          </a:prstGeom>
          <a:ln>
            <a:solidFill>
              <a:srgbClr val="BE810A"/>
            </a:solidFill>
            <a:headEnd type="triangle"/>
            <a:tailEnd type="triangle"/>
          </a:ln>
        </p:spPr>
        <p:style>
          <a:lnRef idx="1">
            <a:schemeClr val="accent4"/>
          </a:lnRef>
          <a:fillRef idx="0">
            <a:schemeClr val="accent4"/>
          </a:fillRef>
          <a:effectRef idx="0">
            <a:schemeClr val="accent4"/>
          </a:effectRef>
          <a:fontRef idx="minor">
            <a:schemeClr val="tx1"/>
          </a:fontRef>
        </p:style>
      </p:cxnSp>
      <p:pic>
        <p:nvPicPr>
          <p:cNvPr id="5" name="Imagen 4"/>
          <p:cNvPicPr>
            <a:picLocks noChangeAspect="1"/>
          </p:cNvPicPr>
          <p:nvPr/>
        </p:nvPicPr>
        <p:blipFill>
          <a:blip r:embed="rId6"/>
          <a:stretch>
            <a:fillRect/>
          </a:stretch>
        </p:blipFill>
        <p:spPr>
          <a:xfrm>
            <a:off x="9177937" y="1299338"/>
            <a:ext cx="2541360" cy="4050537"/>
          </a:xfrm>
          <a:prstGeom prst="rect">
            <a:avLst/>
          </a:prstGeom>
        </p:spPr>
      </p:pic>
    </p:spTree>
    <p:extLst>
      <p:ext uri="{BB962C8B-B14F-4D97-AF65-F5344CB8AC3E}">
        <p14:creationId xmlns:p14="http://schemas.microsoft.com/office/powerpoint/2010/main" val="1843174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68120" y="2804387"/>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AMÉRICA EN EL QUIJOTE</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8444637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D14846-FBB1-4636-83C6-F70520C676DE}"/>
              </a:ext>
            </a:extLst>
          </p:cNvPr>
          <p:cNvSpPr/>
          <p:nvPr/>
        </p:nvSpPr>
        <p:spPr>
          <a:xfrm>
            <a:off x="9144" y="3448"/>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9" name="Subtítulo 2">
            <a:extLst>
              <a:ext uri="{FF2B5EF4-FFF2-40B4-BE49-F238E27FC236}">
                <a16:creationId xmlns:a16="http://schemas.microsoft.com/office/drawing/2014/main" id="{2EFB2F24-274C-49A9-A8E9-1E6F616ED1E4}"/>
              </a:ext>
            </a:extLst>
          </p:cNvPr>
          <p:cNvSpPr txBox="1">
            <a:spLocks/>
          </p:cNvSpPr>
          <p:nvPr/>
        </p:nvSpPr>
        <p:spPr>
          <a:xfrm>
            <a:off x="949988" y="316242"/>
            <a:ext cx="3725860" cy="19880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s-PE" sz="1400" dirty="0">
                <a:solidFill>
                  <a:srgbClr val="343246"/>
                </a:solidFill>
                <a:latin typeface="Gill Sans MT" panose="020B0502020104020203" pitchFamily="34" charset="0"/>
              </a:rPr>
              <a:t>El envío de ejemplares del Quijote a América, en 1605, el año mismo de su publicación, ha sido </a:t>
            </a:r>
            <a:r>
              <a:rPr lang="es-PE" sz="1400" dirty="0" smtClean="0">
                <a:solidFill>
                  <a:srgbClr val="343246"/>
                </a:solidFill>
                <a:latin typeface="Gill Sans MT" panose="020B0502020104020203" pitchFamily="34" charset="0"/>
              </a:rPr>
              <a:t>corroborado </a:t>
            </a:r>
            <a:r>
              <a:rPr lang="es-PE" sz="1400" dirty="0">
                <a:solidFill>
                  <a:srgbClr val="343246"/>
                </a:solidFill>
                <a:latin typeface="Gill Sans MT" panose="020B0502020104020203" pitchFamily="34" charset="0"/>
              </a:rPr>
              <a:t>por Francisco Rodríguez Marín en dos de sus conferencias, en las que cita los despachos comerciales para las Indias, existentes en el Archivo de Sevilla. Según esos registros, se enviaron al Perú 84 ejemplares de la primera edición del Quijote, y 262, a México, llamándoselo en las partidas </a:t>
            </a:r>
            <a:r>
              <a:rPr lang="es-PE" sz="1400" dirty="0" smtClean="0">
                <a:latin typeface="Gill Sans MT" panose="020B0502020104020203" pitchFamily="34" charset="0"/>
              </a:rPr>
              <a:t>«</a:t>
            </a:r>
            <a:r>
              <a:rPr lang="es-PE" sz="1400" dirty="0" smtClean="0">
                <a:solidFill>
                  <a:srgbClr val="343246"/>
                </a:solidFill>
                <a:latin typeface="Gill Sans MT" panose="020B0502020104020203" pitchFamily="34" charset="0"/>
              </a:rPr>
              <a:t>Don </a:t>
            </a:r>
            <a:r>
              <a:rPr lang="es-PE" sz="1400" dirty="0">
                <a:solidFill>
                  <a:srgbClr val="343246"/>
                </a:solidFill>
                <a:latin typeface="Gill Sans MT" panose="020B0502020104020203" pitchFamily="34" charset="0"/>
              </a:rPr>
              <a:t>Quijote y Sancho </a:t>
            </a:r>
            <a:r>
              <a:rPr lang="es-PE" sz="1400" dirty="0" smtClean="0">
                <a:solidFill>
                  <a:srgbClr val="343246"/>
                </a:solidFill>
                <a:latin typeface="Gill Sans MT" panose="020B0502020104020203" pitchFamily="34" charset="0"/>
              </a:rPr>
              <a:t>Panza</a:t>
            </a:r>
            <a:r>
              <a:rPr lang="es-PE" sz="1400" dirty="0">
                <a:latin typeface="Gill Sans MT" panose="020B0502020104020203" pitchFamily="34" charset="0"/>
              </a:rPr>
              <a:t>»</a:t>
            </a:r>
            <a:r>
              <a:rPr lang="es-PE" sz="1400" dirty="0" smtClean="0">
                <a:solidFill>
                  <a:srgbClr val="343246"/>
                </a:solidFill>
                <a:latin typeface="Gill Sans MT" panose="020B0502020104020203" pitchFamily="34" charset="0"/>
              </a:rPr>
              <a:t>. </a:t>
            </a:r>
            <a:endParaRPr lang="es-PE" sz="1400" dirty="0">
              <a:solidFill>
                <a:srgbClr val="343246"/>
              </a:solidFill>
              <a:latin typeface="Gill Sans MT" panose="020B0502020104020203" pitchFamily="34" charset="0"/>
            </a:endParaRPr>
          </a:p>
        </p:txBody>
      </p:sp>
      <p:sp>
        <p:nvSpPr>
          <p:cNvPr id="20" name="Subtítulo 2">
            <a:extLst>
              <a:ext uri="{FF2B5EF4-FFF2-40B4-BE49-F238E27FC236}">
                <a16:creationId xmlns:a16="http://schemas.microsoft.com/office/drawing/2014/main" id="{2EFB2F24-274C-49A9-A8E9-1E6F616ED1E4}"/>
              </a:ext>
            </a:extLst>
          </p:cNvPr>
          <p:cNvSpPr txBox="1">
            <a:spLocks/>
          </p:cNvSpPr>
          <p:nvPr/>
        </p:nvSpPr>
        <p:spPr>
          <a:xfrm>
            <a:off x="7528070" y="4764024"/>
            <a:ext cx="3725860" cy="12942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70000"/>
              </a:lnSpc>
              <a:spcBef>
                <a:spcPts val="0"/>
              </a:spcBef>
            </a:pPr>
            <a:r>
              <a:rPr lang="es-PE" sz="1400" dirty="0">
                <a:solidFill>
                  <a:srgbClr val="343246"/>
                </a:solidFill>
                <a:latin typeface="Gill Sans MT" panose="020B0502020104020203" pitchFamily="34" charset="0"/>
              </a:rPr>
              <a:t>Para el caso peruano, Ricardo Palma señala que el mismo año </a:t>
            </a:r>
            <a:r>
              <a:rPr lang="es-PE" sz="1400" dirty="0" smtClean="0">
                <a:solidFill>
                  <a:srgbClr val="343246"/>
                </a:solidFill>
                <a:latin typeface="Gill Sans MT" panose="020B0502020104020203" pitchFamily="34" charset="0"/>
              </a:rPr>
              <a:t>en </a:t>
            </a:r>
            <a:r>
              <a:rPr lang="es-PE" sz="1400" dirty="0">
                <a:solidFill>
                  <a:srgbClr val="343246"/>
                </a:solidFill>
                <a:latin typeface="Gill Sans MT" panose="020B0502020104020203" pitchFamily="34" charset="0"/>
              </a:rPr>
              <a:t>que se editó el Quijote, llegó </a:t>
            </a:r>
            <a:r>
              <a:rPr lang="es-PE" sz="1400" dirty="0" smtClean="0">
                <a:solidFill>
                  <a:srgbClr val="343246"/>
                </a:solidFill>
                <a:latin typeface="Gill Sans MT" panose="020B0502020104020203" pitchFamily="34" charset="0"/>
              </a:rPr>
              <a:t>a Lima un </a:t>
            </a:r>
            <a:r>
              <a:rPr lang="es-PE" sz="1400" dirty="0">
                <a:solidFill>
                  <a:srgbClr val="343246"/>
                </a:solidFill>
                <a:latin typeface="Gill Sans MT" panose="020B0502020104020203" pitchFamily="34" charset="0"/>
              </a:rPr>
              <a:t>ejemplar para el virrey conde de </a:t>
            </a:r>
            <a:r>
              <a:rPr lang="es-PE" sz="1400" dirty="0" smtClean="0">
                <a:solidFill>
                  <a:srgbClr val="343246"/>
                </a:solidFill>
                <a:latin typeface="Gill Sans MT" panose="020B0502020104020203" pitchFamily="34" charset="0"/>
              </a:rPr>
              <a:t>Monterrey. Tres </a:t>
            </a:r>
            <a:r>
              <a:rPr lang="es-PE" sz="1400" dirty="0">
                <a:solidFill>
                  <a:srgbClr val="343246"/>
                </a:solidFill>
                <a:latin typeface="Gill Sans MT" panose="020B0502020104020203" pitchFamily="34" charset="0"/>
              </a:rPr>
              <a:t>meses después, afirma, llegaban a Lima seis ejemplares más, uno de los cuales fue a parar a la biblioteca de los padres dominicos, donde lo vio hacia 1850, el erudito y cervantófilo limeño, José Dávila </a:t>
            </a:r>
            <a:r>
              <a:rPr lang="es-PE" sz="1400" dirty="0" err="1">
                <a:solidFill>
                  <a:srgbClr val="343246"/>
                </a:solidFill>
                <a:latin typeface="Gill Sans MT" panose="020B0502020104020203" pitchFamily="34" charset="0"/>
              </a:rPr>
              <a:t>Condemarín</a:t>
            </a:r>
            <a:r>
              <a:rPr lang="es-PE" sz="1400" dirty="0">
                <a:solidFill>
                  <a:srgbClr val="343246"/>
                </a:solidFill>
                <a:latin typeface="Gill Sans MT" panose="020B0502020104020203" pitchFamily="34" charset="0"/>
              </a:rPr>
              <a:t>. </a:t>
            </a:r>
          </a:p>
        </p:txBody>
      </p:sp>
      <p:pic>
        <p:nvPicPr>
          <p:cNvPr id="3074" name="Picture 2" descr="https://ia802907.us.archive.org/BookReader/BookReaderImages.php?zip=/23/items/elquijoteydonqui00rodr/elquijoteydonqui00rodr_jp2.zip&amp;file=elquijoteydonqui00rodr_jp2/elquijoteydonqui00rodr_0009.jp2&amp;scale=4&amp;rotate=0"/>
          <p:cNvPicPr>
            <a:picLocks noChangeAspect="1" noChangeArrowheads="1"/>
          </p:cNvPicPr>
          <p:nvPr/>
        </p:nvPicPr>
        <p:blipFill rotWithShape="1">
          <a:blip r:embed="rId6">
            <a:extLst>
              <a:ext uri="{28A0092B-C50C-407E-A947-70E740481C1C}">
                <a14:useLocalDpi xmlns:a14="http://schemas.microsoft.com/office/drawing/2010/main" val="0"/>
              </a:ext>
            </a:extLst>
          </a:blip>
          <a:srcRect b="13870"/>
          <a:stretch/>
        </p:blipFill>
        <p:spPr bwMode="auto">
          <a:xfrm>
            <a:off x="1541667" y="2444775"/>
            <a:ext cx="2542502" cy="3394871"/>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
        <p:nvSpPr>
          <p:cNvPr id="14" name="CuadroTexto 13"/>
          <p:cNvSpPr txBox="1"/>
          <p:nvPr/>
        </p:nvSpPr>
        <p:spPr>
          <a:xfrm>
            <a:off x="0" y="5960880"/>
            <a:ext cx="2764536" cy="246221"/>
          </a:xfrm>
          <a:prstGeom prst="rect">
            <a:avLst/>
          </a:prstGeom>
          <a:noFill/>
        </p:spPr>
        <p:txBody>
          <a:bodyPr wrap="square" rtlCol="0">
            <a:spAutoFit/>
          </a:bodyPr>
          <a:lstStyle/>
          <a:p>
            <a:r>
              <a:rPr lang="es-PE" sz="1000" dirty="0" smtClean="0"/>
              <a:t>Créditos: Archive, </a:t>
            </a:r>
            <a:r>
              <a:rPr lang="es-PE" sz="1000" dirty="0" err="1" smtClean="0"/>
              <a:t>University</a:t>
            </a:r>
            <a:r>
              <a:rPr lang="es-PE" sz="1000" dirty="0" smtClean="0"/>
              <a:t> of Toronto. </a:t>
            </a:r>
            <a:endParaRPr lang="es-PE" sz="1000" dirty="0"/>
          </a:p>
        </p:txBody>
      </p:sp>
      <p:pic>
        <p:nvPicPr>
          <p:cNvPr id="3078" name="Picture 6" descr="https://www.patrimoniodocumentalnaval.mil.pe/admin/fhistorica/images/00084.jpg"/>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9391000" y="1426464"/>
            <a:ext cx="2335182" cy="3131678"/>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pic>
        <p:nvPicPr>
          <p:cNvPr id="3080" name="Picture 8" descr="GaspardeZugnigayAcevedo.jpg"/>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6100859" y="316242"/>
            <a:ext cx="2190132" cy="3131889"/>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
        <p:nvSpPr>
          <p:cNvPr id="21" name="CuadroTexto 20"/>
          <p:cNvSpPr txBox="1"/>
          <p:nvPr/>
        </p:nvSpPr>
        <p:spPr>
          <a:xfrm>
            <a:off x="6100859" y="3490019"/>
            <a:ext cx="2190132" cy="553998"/>
          </a:xfrm>
          <a:prstGeom prst="rect">
            <a:avLst/>
          </a:prstGeom>
          <a:noFill/>
        </p:spPr>
        <p:txBody>
          <a:bodyPr wrap="square" rtlCol="0">
            <a:spAutoFit/>
          </a:bodyPr>
          <a:lstStyle/>
          <a:p>
            <a:r>
              <a:rPr lang="es-PE" sz="1000" i="1" dirty="0"/>
              <a:t>Gaspar de Zúñiga Acevedo y </a:t>
            </a:r>
            <a:r>
              <a:rPr lang="es-PE" sz="1000" i="1" dirty="0" smtClean="0"/>
              <a:t>Velasco, conde de Monterrey.</a:t>
            </a:r>
            <a:endParaRPr lang="es-PE" sz="1000" i="1" dirty="0"/>
          </a:p>
          <a:p>
            <a:r>
              <a:rPr lang="es-PE" sz="1000" dirty="0" smtClean="0"/>
              <a:t>Créditos: Wikipedia.</a:t>
            </a:r>
            <a:endParaRPr lang="es-PE" sz="1000" dirty="0"/>
          </a:p>
        </p:txBody>
      </p:sp>
      <p:sp>
        <p:nvSpPr>
          <p:cNvPr id="23" name="CuadroTexto 22"/>
          <p:cNvSpPr txBox="1"/>
          <p:nvPr/>
        </p:nvSpPr>
        <p:spPr>
          <a:xfrm>
            <a:off x="9385295" y="947760"/>
            <a:ext cx="2340887" cy="400110"/>
          </a:xfrm>
          <a:prstGeom prst="rect">
            <a:avLst/>
          </a:prstGeom>
          <a:noFill/>
        </p:spPr>
        <p:txBody>
          <a:bodyPr wrap="square" rtlCol="0">
            <a:spAutoFit/>
          </a:bodyPr>
          <a:lstStyle/>
          <a:p>
            <a:r>
              <a:rPr lang="es-PE" sz="1000" i="1" dirty="0" smtClean="0"/>
              <a:t>José Dávila </a:t>
            </a:r>
            <a:r>
              <a:rPr lang="es-PE" sz="1000" i="1" dirty="0" err="1" smtClean="0"/>
              <a:t>Condemarín</a:t>
            </a:r>
            <a:r>
              <a:rPr lang="es-PE" sz="1000" i="1" dirty="0" smtClean="0"/>
              <a:t>.</a:t>
            </a:r>
          </a:p>
          <a:p>
            <a:r>
              <a:rPr lang="es-PE" sz="1000" dirty="0" smtClean="0"/>
              <a:t>Museo Naval del Perú.</a:t>
            </a:r>
          </a:p>
        </p:txBody>
      </p:sp>
    </p:spTree>
    <p:extLst>
      <p:ext uri="{BB962C8B-B14F-4D97-AF65-F5344CB8AC3E}">
        <p14:creationId xmlns:p14="http://schemas.microsoft.com/office/powerpoint/2010/main" val="424329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C7B4BF4-7EDC-4858-B128-DFFE3D1E8500}"/>
              </a:ext>
            </a:extLst>
          </p:cNvPr>
          <p:cNvGrpSpPr/>
          <p:nvPr/>
        </p:nvGrpSpPr>
        <p:grpSpPr>
          <a:xfrm>
            <a:off x="10001913" y="6017519"/>
            <a:ext cx="1873444" cy="696515"/>
            <a:chOff x="10001913" y="6030399"/>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49774"/>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30399"/>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75923"/>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9"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51479" y="366832"/>
            <a:ext cx="3725860" cy="1359769"/>
          </a:xfrm>
        </p:spPr>
        <p:txBody>
          <a:bodyPr>
            <a:normAutofit fontScale="32500" lnSpcReduction="20000"/>
          </a:bodyPr>
          <a:lstStyle/>
          <a:p>
            <a:pPr algn="just">
              <a:spcBef>
                <a:spcPts val="0"/>
              </a:spcBef>
            </a:pPr>
            <a:r>
              <a:rPr lang="es-PE" sz="4300" dirty="0">
                <a:solidFill>
                  <a:srgbClr val="343246"/>
                </a:solidFill>
                <a:latin typeface="Gill Sans MT" panose="020B0502020104020203" pitchFamily="34" charset="0"/>
              </a:rPr>
              <a:t>Las alusiones a América, en la Primera parte del Quijote, versan sobre tres temas. </a:t>
            </a:r>
            <a:r>
              <a:rPr lang="es-PE" sz="4300" dirty="0" smtClean="0">
                <a:solidFill>
                  <a:srgbClr val="343246"/>
                </a:solidFill>
                <a:latin typeface="Gill Sans MT" panose="020B0502020104020203" pitchFamily="34" charset="0"/>
              </a:rPr>
              <a:t>Uno, la </a:t>
            </a:r>
            <a:r>
              <a:rPr lang="es-PE" sz="4300" dirty="0">
                <a:solidFill>
                  <a:srgbClr val="343246"/>
                </a:solidFill>
                <a:latin typeface="Gill Sans MT" panose="020B0502020104020203" pitchFamily="34" charset="0"/>
              </a:rPr>
              <a:t>comprobación del Continente como una de las cuatro partes en que entonces se consideraba dividido el mundo. </a:t>
            </a:r>
            <a:r>
              <a:rPr lang="es-PE" sz="4300" dirty="0" smtClean="0">
                <a:solidFill>
                  <a:srgbClr val="343246"/>
                </a:solidFill>
                <a:latin typeface="Gill Sans MT" panose="020B0502020104020203" pitchFamily="34" charset="0"/>
              </a:rPr>
              <a:t>Dos, la </a:t>
            </a:r>
            <a:r>
              <a:rPr lang="es-PE" sz="4300" dirty="0">
                <a:solidFill>
                  <a:srgbClr val="343246"/>
                </a:solidFill>
                <a:latin typeface="Gill Sans MT" panose="020B0502020104020203" pitchFamily="34" charset="0"/>
              </a:rPr>
              <a:t>riqueza de las Indias, que encandilaba en España a los parientes de los indianos. </a:t>
            </a:r>
            <a:r>
              <a:rPr lang="es-PE" sz="4300" dirty="0" smtClean="0">
                <a:solidFill>
                  <a:srgbClr val="343246"/>
                </a:solidFill>
                <a:latin typeface="Gill Sans MT" panose="020B0502020104020203" pitchFamily="34" charset="0"/>
              </a:rPr>
              <a:t>Tres, </a:t>
            </a:r>
            <a:r>
              <a:rPr lang="es-PE" sz="4300" dirty="0">
                <a:solidFill>
                  <a:srgbClr val="343246"/>
                </a:solidFill>
                <a:latin typeface="Gill Sans MT" panose="020B0502020104020203" pitchFamily="34" charset="0"/>
              </a:rPr>
              <a:t>es el paso a las Indias, con esperanzas e ilusiones.</a:t>
            </a:r>
          </a:p>
          <a:p>
            <a:pPr algn="just">
              <a:spcBef>
                <a:spcPts val="0"/>
              </a:spcBef>
            </a:pPr>
            <a:endParaRPr lang="es-PE" sz="4400" dirty="0">
              <a:solidFill>
                <a:srgbClr val="343246"/>
              </a:solidFill>
              <a:latin typeface="Gill Sans MT" panose="020B0502020104020203" pitchFamily="34" charset="0"/>
            </a:endParaRPr>
          </a:p>
        </p:txBody>
      </p:sp>
      <p:sp>
        <p:nvSpPr>
          <p:cNvPr id="20" name="Subtítulo 2">
            <a:extLst>
              <a:ext uri="{FF2B5EF4-FFF2-40B4-BE49-F238E27FC236}">
                <a16:creationId xmlns:a16="http://schemas.microsoft.com/office/drawing/2014/main" id="{2EFB2F24-274C-49A9-A8E9-1E6F616ED1E4}"/>
              </a:ext>
            </a:extLst>
          </p:cNvPr>
          <p:cNvSpPr txBox="1">
            <a:spLocks/>
          </p:cNvSpPr>
          <p:nvPr/>
        </p:nvSpPr>
        <p:spPr>
          <a:xfrm>
            <a:off x="7528071" y="4164428"/>
            <a:ext cx="3725860" cy="1898615"/>
          </a:xfrm>
          <a:prstGeom prst="rect">
            <a:avLst/>
          </a:prstGeom>
        </p:spPr>
        <p:txBody>
          <a:bodyPr vert="horz" lIns="91440" tIns="45720" rIns="91440" bIns="45720" rtlCol="0">
            <a:normAutofit fontScale="3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s-PE" sz="4400" dirty="0" smtClean="0">
                <a:solidFill>
                  <a:srgbClr val="343246"/>
                </a:solidFill>
                <a:latin typeface="Gill Sans MT" panose="020B0502020104020203" pitchFamily="34" charset="0"/>
              </a:rPr>
              <a:t>La primera referencia a un tema directamente vinculado a la poesía y a la historia de América del Sur, es el elogio de </a:t>
            </a:r>
            <a:r>
              <a:rPr lang="es-PE" sz="4400" i="1" dirty="0" smtClean="0">
                <a:solidFill>
                  <a:srgbClr val="343246"/>
                </a:solidFill>
                <a:latin typeface="Gill Sans MT" panose="020B0502020104020203" pitchFamily="34" charset="0"/>
              </a:rPr>
              <a:t>La Araucana</a:t>
            </a:r>
            <a:r>
              <a:rPr lang="es-PE" sz="4400" dirty="0" smtClean="0">
                <a:solidFill>
                  <a:srgbClr val="343246"/>
                </a:solidFill>
                <a:latin typeface="Gill Sans MT" panose="020B0502020104020203" pitchFamily="34" charset="0"/>
              </a:rPr>
              <a:t> de Alonso de </a:t>
            </a:r>
            <a:r>
              <a:rPr lang="es-PE" sz="4400" dirty="0" err="1" smtClean="0">
                <a:solidFill>
                  <a:srgbClr val="343246"/>
                </a:solidFill>
                <a:latin typeface="Gill Sans MT" panose="020B0502020104020203" pitchFamily="34" charset="0"/>
              </a:rPr>
              <a:t>Ercilla</a:t>
            </a:r>
            <a:r>
              <a:rPr lang="es-PE" sz="4400" dirty="0" smtClean="0">
                <a:solidFill>
                  <a:srgbClr val="343246"/>
                </a:solidFill>
                <a:latin typeface="Gill Sans MT" panose="020B0502020104020203" pitchFamily="34" charset="0"/>
              </a:rPr>
              <a:t>. En el escrutinio de los libros que poseía don Quijote, </a:t>
            </a:r>
            <a:r>
              <a:rPr lang="es-PE" sz="4400" i="1" dirty="0" smtClean="0">
                <a:solidFill>
                  <a:srgbClr val="343246"/>
                </a:solidFill>
                <a:latin typeface="Gill Sans MT" panose="020B0502020104020203" pitchFamily="34" charset="0"/>
              </a:rPr>
              <a:t>La Araucana </a:t>
            </a:r>
            <a:r>
              <a:rPr lang="es-PE" sz="4400" dirty="0" smtClean="0">
                <a:solidFill>
                  <a:srgbClr val="343246"/>
                </a:solidFill>
                <a:latin typeface="Gill Sans MT" panose="020B0502020104020203" pitchFamily="34" charset="0"/>
              </a:rPr>
              <a:t>es uno de los pocos que se salva de caer en la hoguera. Separándolo con justicia de las obras que hicieron perder «el seso» al caballero, y asociándolo al </a:t>
            </a:r>
            <a:r>
              <a:rPr lang="es-PE" sz="4400" i="1" dirty="0" smtClean="0">
                <a:solidFill>
                  <a:srgbClr val="343246"/>
                </a:solidFill>
                <a:latin typeface="Gill Sans MT" panose="020B0502020104020203" pitchFamily="34" charset="0"/>
              </a:rPr>
              <a:t>Monserrate</a:t>
            </a:r>
            <a:r>
              <a:rPr lang="es-PE" sz="4400" dirty="0" smtClean="0">
                <a:solidFill>
                  <a:srgbClr val="343246"/>
                </a:solidFill>
                <a:latin typeface="Gill Sans MT" panose="020B0502020104020203" pitchFamily="34" charset="0"/>
              </a:rPr>
              <a:t> de Cristóbal de </a:t>
            </a:r>
            <a:r>
              <a:rPr lang="es-PE" sz="4400" dirty="0" err="1" smtClean="0">
                <a:solidFill>
                  <a:srgbClr val="343246"/>
                </a:solidFill>
                <a:latin typeface="Gill Sans MT" panose="020B0502020104020203" pitchFamily="34" charset="0"/>
              </a:rPr>
              <a:t>Virués</a:t>
            </a:r>
            <a:r>
              <a:rPr lang="es-PE" sz="4400" dirty="0" smtClean="0">
                <a:solidFill>
                  <a:srgbClr val="343246"/>
                </a:solidFill>
                <a:latin typeface="Gill Sans MT" panose="020B0502020104020203" pitchFamily="34" charset="0"/>
              </a:rPr>
              <a:t>, Cervantes dice, por labios del Cura, que ambos poemas son </a:t>
            </a:r>
            <a:r>
              <a:rPr lang="es-PE" sz="4400" i="1" dirty="0" smtClean="0">
                <a:solidFill>
                  <a:srgbClr val="343246"/>
                </a:solidFill>
                <a:latin typeface="Gill Sans MT" panose="020B0502020104020203" pitchFamily="34" charset="0"/>
              </a:rPr>
              <a:t>«los mejores que en verso </a:t>
            </a:r>
            <a:r>
              <a:rPr lang="es-PE" sz="4400" i="1" dirty="0" err="1" smtClean="0">
                <a:solidFill>
                  <a:srgbClr val="343246"/>
                </a:solidFill>
                <a:latin typeface="Gill Sans MT" panose="020B0502020104020203" pitchFamily="34" charset="0"/>
              </a:rPr>
              <a:t>heroyco</a:t>
            </a:r>
            <a:r>
              <a:rPr lang="es-PE" sz="4400" i="1" dirty="0" smtClean="0">
                <a:solidFill>
                  <a:srgbClr val="343246"/>
                </a:solidFill>
                <a:latin typeface="Gill Sans MT" panose="020B0502020104020203" pitchFamily="34" charset="0"/>
              </a:rPr>
              <a:t> en lengua castellana están escritos».</a:t>
            </a:r>
          </a:p>
          <a:p>
            <a:pPr algn="just">
              <a:spcBef>
                <a:spcPts val="0"/>
              </a:spcBef>
            </a:pPr>
            <a:endParaRPr lang="es-PE" sz="4400" dirty="0">
              <a:solidFill>
                <a:srgbClr val="343246"/>
              </a:solidFill>
              <a:latin typeface="Gill Sans MT" panose="020B0502020104020203" pitchFamily="34" charset="0"/>
            </a:endParaRPr>
          </a:p>
        </p:txBody>
      </p:sp>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0336" y="685104"/>
            <a:ext cx="4259727" cy="3214031"/>
          </a:xfrm>
          <a:prstGeom prst="rect">
            <a:avLst/>
          </a:prstGeom>
          <a:ln w="28575">
            <a:solidFill>
              <a:srgbClr val="BE810A"/>
            </a:solidFill>
          </a:ln>
        </p:spPr>
      </p:pic>
      <p:sp>
        <p:nvSpPr>
          <p:cNvPr id="13" name="CuadroTexto 12"/>
          <p:cNvSpPr txBox="1"/>
          <p:nvPr/>
        </p:nvSpPr>
        <p:spPr>
          <a:xfrm>
            <a:off x="9262872" y="365032"/>
            <a:ext cx="2764536" cy="246221"/>
          </a:xfrm>
          <a:prstGeom prst="rect">
            <a:avLst/>
          </a:prstGeom>
          <a:noFill/>
        </p:spPr>
        <p:txBody>
          <a:bodyPr wrap="square" rtlCol="0">
            <a:spAutoFit/>
          </a:bodyPr>
          <a:lstStyle/>
          <a:p>
            <a:r>
              <a:rPr lang="es-PE" sz="1000" dirty="0" smtClean="0"/>
              <a:t>Créditos: Biblioteca Nacional de España.</a:t>
            </a:r>
            <a:endParaRPr lang="es-PE" sz="1000" dirty="0"/>
          </a:p>
        </p:txBody>
      </p:sp>
      <p:pic>
        <p:nvPicPr>
          <p:cNvPr id="9218" name="Picture 2" descr="https://upload.wikimedia.org/wikipedia/commons/thumb/d/d4/America_noviter_delineata.jpg/1280px-America_noviter_delineat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675" y="1817408"/>
            <a:ext cx="5246401" cy="3979888"/>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
        <p:nvSpPr>
          <p:cNvPr id="18" name="CuadroTexto 17"/>
          <p:cNvSpPr txBox="1"/>
          <p:nvPr/>
        </p:nvSpPr>
        <p:spPr>
          <a:xfrm>
            <a:off x="0" y="5833239"/>
            <a:ext cx="4965192" cy="553998"/>
          </a:xfrm>
          <a:prstGeom prst="rect">
            <a:avLst/>
          </a:prstGeom>
          <a:noFill/>
        </p:spPr>
        <p:txBody>
          <a:bodyPr wrap="square" rtlCol="0">
            <a:spAutoFit/>
          </a:bodyPr>
          <a:lstStyle/>
          <a:p>
            <a:r>
              <a:rPr lang="es-PE" sz="1000" i="1" dirty="0" err="1" smtClean="0"/>
              <a:t>America</a:t>
            </a:r>
            <a:r>
              <a:rPr lang="es-PE" sz="1000" i="1" dirty="0" smtClean="0"/>
              <a:t> </a:t>
            </a:r>
            <a:r>
              <a:rPr lang="es-PE" sz="1000" i="1" dirty="0" err="1"/>
              <a:t>noviter</a:t>
            </a:r>
            <a:r>
              <a:rPr lang="es-PE" sz="1000" i="1" dirty="0"/>
              <a:t> </a:t>
            </a:r>
            <a:r>
              <a:rPr lang="es-PE" sz="1000" i="1" dirty="0" err="1" smtClean="0"/>
              <a:t>delineata</a:t>
            </a:r>
            <a:r>
              <a:rPr lang="es-PE" sz="1000" i="1" dirty="0" smtClean="0"/>
              <a:t>.</a:t>
            </a:r>
          </a:p>
          <a:p>
            <a:r>
              <a:rPr lang="es-PE" sz="1000" dirty="0" err="1" smtClean="0"/>
              <a:t>Jodocus</a:t>
            </a:r>
            <a:r>
              <a:rPr lang="es-PE" sz="1000" dirty="0" smtClean="0"/>
              <a:t> </a:t>
            </a:r>
            <a:r>
              <a:rPr lang="es-PE" sz="1000" dirty="0" err="1"/>
              <a:t>Hondius</a:t>
            </a:r>
            <a:r>
              <a:rPr lang="es-PE" sz="1000" dirty="0"/>
              <a:t>, </a:t>
            </a:r>
            <a:r>
              <a:rPr lang="es-PE" sz="1000" dirty="0" smtClean="0"/>
              <a:t>siglo XVII.</a:t>
            </a:r>
          </a:p>
          <a:p>
            <a:r>
              <a:rPr lang="es-PE" sz="1000" dirty="0" smtClean="0"/>
              <a:t>Créditos: División </a:t>
            </a:r>
            <a:r>
              <a:rPr lang="es-PE" sz="1000" dirty="0"/>
              <a:t>de Geografía y Mapas de la Biblioteca del Congreso de los Estados </a:t>
            </a:r>
            <a:r>
              <a:rPr lang="es-PE" sz="1000" dirty="0" smtClean="0"/>
              <a:t>Unidos.</a:t>
            </a:r>
          </a:p>
        </p:txBody>
      </p:sp>
    </p:spTree>
    <p:extLst>
      <p:ext uri="{BB962C8B-B14F-4D97-AF65-F5344CB8AC3E}">
        <p14:creationId xmlns:p14="http://schemas.microsoft.com/office/powerpoint/2010/main" val="37597648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67410AE-7DD2-4B15-A8F7-A0321FA1CBCE}"/>
              </a:ext>
            </a:extLst>
          </p:cNvPr>
          <p:cNvSpPr/>
          <p:nvPr/>
        </p:nvSpPr>
        <p:spPr>
          <a:xfrm>
            <a:off x="0" y="0"/>
            <a:ext cx="12192000" cy="6854552"/>
          </a:xfrm>
          <a:prstGeom prst="rect">
            <a:avLst/>
          </a:prstGeom>
          <a:solidFill>
            <a:srgbClr val="343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3" name="Grupo 12">
            <a:extLst>
              <a:ext uri="{FF2B5EF4-FFF2-40B4-BE49-F238E27FC236}">
                <a16:creationId xmlns:a16="http://schemas.microsoft.com/office/drawing/2014/main" id="{8A3E4092-E69E-481E-9909-1F389554E259}"/>
              </a:ext>
            </a:extLst>
          </p:cNvPr>
          <p:cNvGrpSpPr/>
          <p:nvPr/>
        </p:nvGrpSpPr>
        <p:grpSpPr>
          <a:xfrm>
            <a:off x="10001912" y="6031422"/>
            <a:ext cx="1802913" cy="596175"/>
            <a:chOff x="10001912" y="6031422"/>
            <a:chExt cx="1802913" cy="596175"/>
          </a:xfrm>
        </p:grpSpPr>
        <p:cxnSp>
          <p:nvCxnSpPr>
            <p:cNvPr id="8" name="Conector recto 7">
              <a:extLst>
                <a:ext uri="{FF2B5EF4-FFF2-40B4-BE49-F238E27FC236}">
                  <a16:creationId xmlns:a16="http://schemas.microsoft.com/office/drawing/2014/main" id="{81674A2F-8CD8-438C-A327-7900851C647B}"/>
                </a:ext>
              </a:extLst>
            </p:cNvPr>
            <p:cNvCxnSpPr>
              <a:cxnSpLocks/>
            </p:cNvCxnSpPr>
            <p:nvPr/>
          </p:nvCxnSpPr>
          <p:spPr>
            <a:xfrm>
              <a:off x="11253931" y="6031422"/>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pic>
          <p:nvPicPr>
            <p:cNvPr id="9" name="Imagen 8">
              <a:extLst>
                <a:ext uri="{FF2B5EF4-FFF2-40B4-BE49-F238E27FC236}">
                  <a16:creationId xmlns:a16="http://schemas.microsoft.com/office/drawing/2014/main" id="{518DB3E6-84E4-4CB7-9AA9-3F310BFF3B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0" name="Imagen 9">
              <a:extLst>
                <a:ext uri="{FF2B5EF4-FFF2-40B4-BE49-F238E27FC236}">
                  <a16:creationId xmlns:a16="http://schemas.microsoft.com/office/drawing/2014/main" id="{A7F633B9-8C5C-418C-8F3B-103D300C5B53}"/>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1" name="Título 1">
            <a:extLst>
              <a:ext uri="{FF2B5EF4-FFF2-40B4-BE49-F238E27FC236}">
                <a16:creationId xmlns:a16="http://schemas.microsoft.com/office/drawing/2014/main" id="{008DE3A8-1F8A-4A73-8BD0-DDF677342F35}"/>
              </a:ext>
            </a:extLst>
          </p:cNvPr>
          <p:cNvSpPr txBox="1">
            <a:spLocks/>
          </p:cNvSpPr>
          <p:nvPr/>
        </p:nvSpPr>
        <p:spPr>
          <a:xfrm>
            <a:off x="368120" y="2804387"/>
            <a:ext cx="6922395"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EL QUIJOTE DESDE AMÉRICA</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720526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D14846-FBB1-4636-83C6-F70520C676DE}"/>
              </a:ext>
            </a:extLst>
          </p:cNvPr>
          <p:cNvSpPr/>
          <p:nvPr/>
        </p:nvSpPr>
        <p:spPr>
          <a:xfrm>
            <a:off x="0" y="3448"/>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52971" y="323183"/>
            <a:ext cx="4430270" cy="1222153"/>
          </a:xfrm>
        </p:spPr>
        <p:txBody>
          <a:bodyPr>
            <a:noAutofit/>
          </a:bodyPr>
          <a:lstStyle/>
          <a:p>
            <a:pPr algn="just">
              <a:spcBef>
                <a:spcPts val="0"/>
              </a:spcBef>
            </a:pPr>
            <a:r>
              <a:rPr lang="es-PE" sz="1400" dirty="0" smtClean="0">
                <a:solidFill>
                  <a:srgbClr val="343246"/>
                </a:solidFill>
                <a:latin typeface="Gill Sans MT" panose="020B0502020104020203" pitchFamily="34" charset="0"/>
              </a:rPr>
              <a:t>En 1607, acontece –tal vez– la primera celebración </a:t>
            </a:r>
            <a:r>
              <a:rPr lang="es-PE" sz="1400" dirty="0">
                <a:solidFill>
                  <a:srgbClr val="343246"/>
                </a:solidFill>
                <a:latin typeface="Gill Sans MT" panose="020B0502020104020203" pitchFamily="34" charset="0"/>
              </a:rPr>
              <a:t>del Quijote desde América en la </a:t>
            </a:r>
            <a:r>
              <a:rPr lang="es-PE" sz="1400" dirty="0" smtClean="0">
                <a:solidFill>
                  <a:srgbClr val="343246"/>
                </a:solidFill>
                <a:latin typeface="Gill Sans MT" panose="020B0502020104020203" pitchFamily="34" charset="0"/>
              </a:rPr>
              <a:t>Historia: don </a:t>
            </a:r>
            <a:r>
              <a:rPr lang="es-PE" sz="1400" dirty="0">
                <a:solidFill>
                  <a:srgbClr val="343246"/>
                </a:solidFill>
                <a:latin typeface="Gill Sans MT" panose="020B0502020104020203" pitchFamily="34" charset="0"/>
              </a:rPr>
              <a:t>Quijote y Sancho, </a:t>
            </a:r>
            <a:r>
              <a:rPr lang="es-PE" sz="1400" dirty="0" smtClean="0">
                <a:solidFill>
                  <a:srgbClr val="343246"/>
                </a:solidFill>
                <a:latin typeface="Gill Sans MT" panose="020B0502020104020203" pitchFamily="34" charset="0"/>
              </a:rPr>
              <a:t>el </a:t>
            </a:r>
            <a:r>
              <a:rPr lang="es-PE" sz="1400" dirty="0">
                <a:solidFill>
                  <a:srgbClr val="343246"/>
                </a:solidFill>
                <a:latin typeface="Gill Sans MT" panose="020B0502020104020203" pitchFamily="34" charset="0"/>
              </a:rPr>
              <a:t>cura y </a:t>
            </a:r>
            <a:r>
              <a:rPr lang="es-PE" sz="1400" dirty="0" smtClean="0">
                <a:solidFill>
                  <a:srgbClr val="343246"/>
                </a:solidFill>
                <a:latin typeface="Gill Sans MT" panose="020B0502020104020203" pitchFamily="34" charset="0"/>
              </a:rPr>
              <a:t>el </a:t>
            </a:r>
            <a:r>
              <a:rPr lang="es-PE" sz="1400" dirty="0">
                <a:solidFill>
                  <a:srgbClr val="343246"/>
                </a:solidFill>
                <a:latin typeface="Gill Sans MT" panose="020B0502020104020203" pitchFamily="34" charset="0"/>
              </a:rPr>
              <a:t>barbero, </a:t>
            </a:r>
            <a:r>
              <a:rPr lang="es-PE" sz="1400" dirty="0" smtClean="0">
                <a:solidFill>
                  <a:srgbClr val="343246"/>
                </a:solidFill>
                <a:latin typeface="Gill Sans MT" panose="020B0502020104020203" pitchFamily="34" charset="0"/>
              </a:rPr>
              <a:t>aparecen </a:t>
            </a:r>
            <a:r>
              <a:rPr lang="es-PE" sz="1400" dirty="0">
                <a:solidFill>
                  <a:srgbClr val="343246"/>
                </a:solidFill>
                <a:latin typeface="Gill Sans MT" panose="020B0502020104020203" pitchFamily="34" charset="0"/>
              </a:rPr>
              <a:t>en un pasacalles festivo en el pueblo de Pausa, Ayacucho, para celebrar la toma de posesión del nuevo virrey, don Juan de Mendoza y Luna, marqués de Montesclaros. </a:t>
            </a:r>
          </a:p>
        </p:txBody>
      </p:sp>
      <p:sp>
        <p:nvSpPr>
          <p:cNvPr id="18" name="Subtítulo 2">
            <a:extLst>
              <a:ext uri="{FF2B5EF4-FFF2-40B4-BE49-F238E27FC236}">
                <a16:creationId xmlns:a16="http://schemas.microsoft.com/office/drawing/2014/main" id="{2EFB2F24-274C-49A9-A8E9-1E6F616ED1E4}"/>
              </a:ext>
            </a:extLst>
          </p:cNvPr>
          <p:cNvSpPr txBox="1">
            <a:spLocks/>
          </p:cNvSpPr>
          <p:nvPr/>
        </p:nvSpPr>
        <p:spPr>
          <a:xfrm>
            <a:off x="6823660" y="5230368"/>
            <a:ext cx="4430270" cy="83267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s-PE" sz="1400" dirty="0" smtClean="0">
                <a:solidFill>
                  <a:srgbClr val="343246"/>
                </a:solidFill>
                <a:latin typeface="Gill Sans MT" panose="020B0502020104020203" pitchFamily="34" charset="0"/>
              </a:rPr>
              <a:t>En México, esto se replicaría en 1621. Don Quijote, Sancho Panza y Dulcinea forman parte del pasacalle que se realizó en honra de la beatificación de San Ignacio el Labrador de Madrid.</a:t>
            </a:r>
            <a:endParaRPr lang="es-PE" sz="1400" dirty="0">
              <a:solidFill>
                <a:srgbClr val="343246"/>
              </a:solidFill>
              <a:latin typeface="Gill Sans MT" panose="020B0502020104020203" pitchFamily="34" charset="0"/>
            </a:endParaRPr>
          </a:p>
        </p:txBody>
      </p:sp>
      <p:pic>
        <p:nvPicPr>
          <p:cNvPr id="2" name="Imagen 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7612048" y="582368"/>
            <a:ext cx="2825043" cy="4069080"/>
          </a:xfrm>
          <a:prstGeom prst="rect">
            <a:avLst/>
          </a:prstGeom>
          <a:ln w="28575">
            <a:solidFill>
              <a:srgbClr val="BE810A"/>
            </a:solidFill>
          </a:ln>
        </p:spPr>
      </p:pic>
      <p:sp>
        <p:nvSpPr>
          <p:cNvPr id="19" name="CuadroTexto 18"/>
          <p:cNvSpPr txBox="1"/>
          <p:nvPr/>
        </p:nvSpPr>
        <p:spPr>
          <a:xfrm>
            <a:off x="10437090" y="53767"/>
            <a:ext cx="1754909" cy="861774"/>
          </a:xfrm>
          <a:prstGeom prst="rect">
            <a:avLst/>
          </a:prstGeom>
          <a:noFill/>
        </p:spPr>
        <p:txBody>
          <a:bodyPr wrap="square" rtlCol="0">
            <a:spAutoFit/>
          </a:bodyPr>
          <a:lstStyle/>
          <a:p>
            <a:r>
              <a:rPr lang="es-PE" sz="1000" i="1" dirty="0" smtClean="0"/>
              <a:t>El milagro del pozo. </a:t>
            </a:r>
          </a:p>
          <a:p>
            <a:r>
              <a:rPr lang="es-PE" sz="1000" dirty="0" smtClean="0"/>
              <a:t>(</a:t>
            </a:r>
            <a:r>
              <a:rPr lang="es-PE" sz="1000" dirty="0"/>
              <a:t>Escena milagrosa de la vida </a:t>
            </a:r>
            <a:endParaRPr lang="es-PE" sz="1000" dirty="0" smtClean="0"/>
          </a:p>
          <a:p>
            <a:r>
              <a:rPr lang="es-PE" sz="1000" dirty="0" smtClean="0"/>
              <a:t>de </a:t>
            </a:r>
            <a:r>
              <a:rPr lang="es-PE" sz="1000" dirty="0"/>
              <a:t>San </a:t>
            </a:r>
            <a:r>
              <a:rPr lang="es-PE" sz="1000" dirty="0" smtClean="0"/>
              <a:t>Isidro Labrador).</a:t>
            </a:r>
            <a:endParaRPr lang="es-PE" sz="1000" i="1" dirty="0" smtClean="0"/>
          </a:p>
          <a:p>
            <a:r>
              <a:rPr lang="es-PE" sz="1000" dirty="0" smtClean="0"/>
              <a:t>Alonso Cano</a:t>
            </a:r>
            <a:r>
              <a:rPr lang="es-PE" sz="1000" dirty="0"/>
              <a:t>, 1638 - 1640.</a:t>
            </a:r>
            <a:endParaRPr lang="es-PE" sz="1000" dirty="0" smtClean="0"/>
          </a:p>
          <a:p>
            <a:r>
              <a:rPr lang="es-PE" sz="1000" dirty="0" smtClean="0"/>
              <a:t>Museo </a:t>
            </a:r>
            <a:r>
              <a:rPr lang="es-PE" sz="1000" dirty="0"/>
              <a:t>del </a:t>
            </a:r>
            <a:r>
              <a:rPr lang="es-PE" sz="1000" dirty="0" smtClean="0"/>
              <a:t>Prado. </a:t>
            </a:r>
            <a:endParaRPr lang="es-PE" sz="1000" dirty="0"/>
          </a:p>
        </p:txBody>
      </p:sp>
      <p:pic>
        <p:nvPicPr>
          <p:cNvPr id="10242" name="Picture 2" descr="JuandeMendozayLuna.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78877" y="1810628"/>
            <a:ext cx="2778457" cy="4073913"/>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
        <p:nvSpPr>
          <p:cNvPr id="20" name="CuadroTexto 19"/>
          <p:cNvSpPr txBox="1"/>
          <p:nvPr/>
        </p:nvSpPr>
        <p:spPr>
          <a:xfrm>
            <a:off x="194887" y="5786045"/>
            <a:ext cx="2190132" cy="553998"/>
          </a:xfrm>
          <a:prstGeom prst="rect">
            <a:avLst/>
          </a:prstGeom>
          <a:noFill/>
        </p:spPr>
        <p:txBody>
          <a:bodyPr wrap="square" rtlCol="0">
            <a:spAutoFit/>
          </a:bodyPr>
          <a:lstStyle/>
          <a:p>
            <a:r>
              <a:rPr lang="es-PE" sz="1000" i="1" dirty="0"/>
              <a:t>Juan de Mendoza y Luna, </a:t>
            </a:r>
            <a:endParaRPr lang="es-PE" sz="1000" i="1" dirty="0" smtClean="0"/>
          </a:p>
          <a:p>
            <a:r>
              <a:rPr lang="es-PE" sz="1000" i="1" dirty="0">
                <a:solidFill>
                  <a:srgbClr val="343246"/>
                </a:solidFill>
                <a:latin typeface="Gill Sans MT" panose="020B0502020104020203" pitchFamily="34" charset="0"/>
              </a:rPr>
              <a:t>marqués de Montesclaros</a:t>
            </a:r>
            <a:r>
              <a:rPr lang="es-PE" sz="1000" i="1" dirty="0" smtClean="0"/>
              <a:t>.</a:t>
            </a:r>
            <a:endParaRPr lang="es-PE" sz="1000" i="1" dirty="0"/>
          </a:p>
          <a:p>
            <a:r>
              <a:rPr lang="es-PE" sz="1000" dirty="0" smtClean="0"/>
              <a:t>Créditos: Wikipedia.</a:t>
            </a:r>
            <a:endParaRPr lang="es-PE" sz="1000" dirty="0"/>
          </a:p>
        </p:txBody>
      </p:sp>
    </p:spTree>
    <p:extLst>
      <p:ext uri="{BB962C8B-B14F-4D97-AF65-F5344CB8AC3E}">
        <p14:creationId xmlns:p14="http://schemas.microsoft.com/office/powerpoint/2010/main" val="31482168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4C7B4BF4-7EDC-4858-B128-DFFE3D1E8500}"/>
              </a:ext>
            </a:extLst>
          </p:cNvPr>
          <p:cNvGrpSpPr/>
          <p:nvPr/>
        </p:nvGrpSpPr>
        <p:grpSpPr>
          <a:xfrm>
            <a:off x="10001913" y="6017519"/>
            <a:ext cx="1873444" cy="696515"/>
            <a:chOff x="10001913" y="6030399"/>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49774"/>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30399"/>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75923"/>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txBox="1">
            <a:spLocks/>
          </p:cNvSpPr>
          <p:nvPr/>
        </p:nvSpPr>
        <p:spPr>
          <a:xfrm>
            <a:off x="1093379" y="1263627"/>
            <a:ext cx="4430270" cy="3857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PE" sz="1800" dirty="0" smtClean="0">
                <a:solidFill>
                  <a:srgbClr val="343246"/>
                </a:solidFill>
                <a:latin typeface="Gill Sans MT" panose="020B0502020104020203" pitchFamily="34" charset="0"/>
              </a:rPr>
              <a:t>México es el primer país hispanoamericano que realizó la primera edición del </a:t>
            </a:r>
            <a:r>
              <a:rPr lang="es-PE" sz="1800" i="1" dirty="0" smtClean="0">
                <a:solidFill>
                  <a:srgbClr val="343246"/>
                </a:solidFill>
                <a:latin typeface="Gill Sans MT" panose="020B0502020104020203" pitchFamily="34" charset="0"/>
              </a:rPr>
              <a:t>Quijote</a:t>
            </a:r>
            <a:r>
              <a:rPr lang="es-PE" sz="1800" dirty="0">
                <a:solidFill>
                  <a:srgbClr val="343246"/>
                </a:solidFill>
                <a:latin typeface="Gill Sans MT" panose="020B0502020104020203" pitchFamily="34" charset="0"/>
              </a:rPr>
              <a:t>, en </a:t>
            </a:r>
            <a:r>
              <a:rPr lang="es-PE" sz="1800" dirty="0" smtClean="0">
                <a:solidFill>
                  <a:srgbClr val="343246"/>
                </a:solidFill>
                <a:latin typeface="Gill Sans MT" panose="020B0502020104020203" pitchFamily="34" charset="0"/>
              </a:rPr>
              <a:t>1833.</a:t>
            </a:r>
          </a:p>
          <a:p>
            <a:pPr algn="just"/>
            <a:r>
              <a:rPr lang="es-PE" sz="1800" dirty="0" smtClean="0">
                <a:solidFill>
                  <a:srgbClr val="343246"/>
                </a:solidFill>
                <a:latin typeface="Gill Sans MT" panose="020B0502020104020203" pitchFamily="34" charset="0"/>
              </a:rPr>
              <a:t>En América se despliega hasta hoy, innumerables recreaciones, reescrituras, adaptaciones y menciones de todo tipo sobre el </a:t>
            </a:r>
            <a:r>
              <a:rPr lang="es-PE" sz="1800" i="1" dirty="0" smtClean="0">
                <a:solidFill>
                  <a:srgbClr val="343246"/>
                </a:solidFill>
                <a:latin typeface="Gill Sans MT" panose="020B0502020104020203" pitchFamily="34" charset="0"/>
              </a:rPr>
              <a:t>Quijote. </a:t>
            </a:r>
            <a:r>
              <a:rPr lang="es-PE" sz="1800" dirty="0" smtClean="0">
                <a:solidFill>
                  <a:srgbClr val="343246"/>
                </a:solidFill>
                <a:latin typeface="Gill Sans MT" panose="020B0502020104020203" pitchFamily="34" charset="0"/>
              </a:rPr>
              <a:t>Tal como lo señala Ignacio Arellano, en la narrativa latinoamericana contemporánea los detalles cervantinos y quijotescos van desde una colección de cuentos, editados en México, hasta una </a:t>
            </a:r>
            <a:r>
              <a:rPr lang="es-PE" sz="1800" dirty="0">
                <a:solidFill>
                  <a:srgbClr val="343246"/>
                </a:solidFill>
                <a:latin typeface="Gill Sans MT" panose="020B0502020104020203" pitchFamily="34" charset="0"/>
              </a:rPr>
              <a:t>versión de la primera parte del </a:t>
            </a:r>
            <a:r>
              <a:rPr lang="es-PE" sz="1800" dirty="0" smtClean="0">
                <a:solidFill>
                  <a:srgbClr val="343246"/>
                </a:solidFill>
                <a:latin typeface="Gill Sans MT" panose="020B0502020104020203" pitchFamily="34" charset="0"/>
              </a:rPr>
              <a:t>Quijote, de Jairo Vega, «haciendo </a:t>
            </a:r>
            <a:r>
              <a:rPr lang="es-PE" sz="1800" dirty="0">
                <a:solidFill>
                  <a:srgbClr val="343246"/>
                </a:solidFill>
                <a:latin typeface="Gill Sans MT" panose="020B0502020104020203" pitchFamily="34" charset="0"/>
              </a:rPr>
              <a:t>uso de un lenguaje espontáneo y </a:t>
            </a:r>
            <a:r>
              <a:rPr lang="es-PE" sz="1800" dirty="0" smtClean="0">
                <a:solidFill>
                  <a:srgbClr val="343246"/>
                </a:solidFill>
                <a:latin typeface="Gill Sans MT" panose="020B0502020104020203" pitchFamily="34" charset="0"/>
              </a:rPr>
              <a:t>coloquial muy </a:t>
            </a:r>
            <a:r>
              <a:rPr lang="es-PE" sz="1800" dirty="0">
                <a:solidFill>
                  <a:srgbClr val="343246"/>
                </a:solidFill>
                <a:latin typeface="Gill Sans MT" panose="020B0502020104020203" pitchFamily="34" charset="0"/>
              </a:rPr>
              <a:t>propio del hablar </a:t>
            </a:r>
            <a:r>
              <a:rPr lang="es-PE" sz="1800" dirty="0" smtClean="0">
                <a:solidFill>
                  <a:srgbClr val="343246"/>
                </a:solidFill>
                <a:latin typeface="Gill Sans MT" panose="020B0502020104020203" pitchFamily="34" charset="0"/>
              </a:rPr>
              <a:t>colombiano».</a:t>
            </a:r>
            <a:endParaRPr lang="es-PE" sz="1800" i="1" dirty="0" smtClean="0">
              <a:solidFill>
                <a:srgbClr val="343246"/>
              </a:solidFill>
              <a:latin typeface="Gill Sans MT" panose="020B0502020104020203" pitchFamily="34" charset="0"/>
            </a:endParaRPr>
          </a:p>
          <a:p>
            <a:pPr algn="just"/>
            <a:endParaRPr lang="es-PE" sz="1800" i="1" dirty="0">
              <a:solidFill>
                <a:srgbClr val="343246"/>
              </a:solidFill>
              <a:latin typeface="Gill Sans MT" panose="020B0502020104020203" pitchFamily="34" charset="0"/>
            </a:endParaRPr>
          </a:p>
        </p:txBody>
      </p:sp>
      <p:grpSp>
        <p:nvGrpSpPr>
          <p:cNvPr id="4" name="Grupo 3"/>
          <p:cNvGrpSpPr/>
          <p:nvPr/>
        </p:nvGrpSpPr>
        <p:grpSpPr>
          <a:xfrm>
            <a:off x="6395080" y="341279"/>
            <a:ext cx="4858851" cy="5666948"/>
            <a:chOff x="6581435" y="334154"/>
            <a:chExt cx="4858851" cy="5666948"/>
          </a:xfrm>
        </p:grpSpPr>
        <p:pic>
          <p:nvPicPr>
            <p:cNvPr id="11268" name="Picture 4" descr="Resultado de imagen para ediciÃ³n del Quijote, en 1833 mexico"/>
            <p:cNvPicPr>
              <a:picLocks noChangeAspect="1" noChangeArrowheads="1"/>
            </p:cNvPicPr>
            <p:nvPr/>
          </p:nvPicPr>
          <p:blipFill rotWithShape="1">
            <a:blip r:embed="rId6">
              <a:extLst>
                <a:ext uri="{28A0092B-C50C-407E-A947-70E740481C1C}">
                  <a14:useLocalDpi xmlns:a14="http://schemas.microsoft.com/office/drawing/2010/main" val="0"/>
                </a:ext>
              </a:extLst>
            </a:blip>
            <a:srcRect l="9462" r="18004"/>
            <a:stretch/>
          </p:blipFill>
          <p:spPr bwMode="auto">
            <a:xfrm>
              <a:off x="7315200" y="334154"/>
              <a:ext cx="3428442" cy="2726783"/>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pic>
          <p:nvPicPr>
            <p:cNvPr id="11270" name="Picture 6" descr="Resultado de imagen para de claro en claro cuentos quijote"/>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581435" y="3276552"/>
              <a:ext cx="2418038" cy="2724550"/>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pic>
          <p:nvPicPr>
            <p:cNvPr id="11272" name="Picture 8" descr="Resultado de imagen para don quijote y guicho panz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1404" y="3264776"/>
              <a:ext cx="1758882" cy="2714323"/>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grpSp>
      <p:sp>
        <p:nvSpPr>
          <p:cNvPr id="18" name="CuadroTexto 17"/>
          <p:cNvSpPr txBox="1"/>
          <p:nvPr/>
        </p:nvSpPr>
        <p:spPr>
          <a:xfrm>
            <a:off x="10655623" y="263069"/>
            <a:ext cx="1506860" cy="246221"/>
          </a:xfrm>
          <a:prstGeom prst="rect">
            <a:avLst/>
          </a:prstGeom>
          <a:noFill/>
        </p:spPr>
        <p:txBody>
          <a:bodyPr wrap="square" rtlCol="0">
            <a:spAutoFit/>
          </a:bodyPr>
          <a:lstStyle/>
          <a:p>
            <a:r>
              <a:rPr lang="es-PE" sz="1000" dirty="0" smtClean="0"/>
              <a:t>Créditos: Wikipedia.</a:t>
            </a:r>
            <a:endParaRPr lang="es-PE" sz="1000" dirty="0"/>
          </a:p>
        </p:txBody>
      </p:sp>
    </p:spTree>
    <p:extLst>
      <p:ext uri="{BB962C8B-B14F-4D97-AF65-F5344CB8AC3E}">
        <p14:creationId xmlns:p14="http://schemas.microsoft.com/office/powerpoint/2010/main" val="4012617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967410AE-7DD2-4B15-A8F7-A0321FA1CBCE}"/>
              </a:ext>
            </a:extLst>
          </p:cNvPr>
          <p:cNvSpPr/>
          <p:nvPr/>
        </p:nvSpPr>
        <p:spPr>
          <a:xfrm>
            <a:off x="0" y="3448"/>
            <a:ext cx="12192000" cy="6854552"/>
          </a:xfrm>
          <a:prstGeom prst="rect">
            <a:avLst/>
          </a:prstGeom>
          <a:solidFill>
            <a:srgbClr val="BE81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15" name="Grupo 14">
            <a:extLst>
              <a:ext uri="{FF2B5EF4-FFF2-40B4-BE49-F238E27FC236}">
                <a16:creationId xmlns:a16="http://schemas.microsoft.com/office/drawing/2014/main" id="{3635CECE-1130-4218-9A2F-0F324CF8F407}"/>
              </a:ext>
            </a:extLst>
          </p:cNvPr>
          <p:cNvGrpSpPr/>
          <p:nvPr/>
        </p:nvGrpSpPr>
        <p:grpSpPr>
          <a:xfrm>
            <a:off x="10001912" y="6031422"/>
            <a:ext cx="1802913" cy="596175"/>
            <a:chOff x="10001912" y="6031422"/>
            <a:chExt cx="1802913" cy="596175"/>
          </a:xfrm>
        </p:grpSpPr>
        <p:cxnSp>
          <p:nvCxnSpPr>
            <p:cNvPr id="9" name="Conector recto 8">
              <a:extLst>
                <a:ext uri="{FF2B5EF4-FFF2-40B4-BE49-F238E27FC236}">
                  <a16:creationId xmlns:a16="http://schemas.microsoft.com/office/drawing/2014/main" id="{5D5A7349-1349-4AA2-BD77-138798C9FA01}"/>
                </a:ext>
              </a:extLst>
            </p:cNvPr>
            <p:cNvCxnSpPr>
              <a:cxnSpLocks/>
            </p:cNvCxnSpPr>
            <p:nvPr/>
          </p:nvCxnSpPr>
          <p:spPr>
            <a:xfrm>
              <a:off x="11253931" y="6031422"/>
              <a:ext cx="0" cy="596175"/>
            </a:xfrm>
            <a:prstGeom prst="line">
              <a:avLst/>
            </a:prstGeom>
            <a:ln>
              <a:solidFill>
                <a:srgbClr val="BE810A"/>
              </a:solidFill>
              <a:prstDash val="dash"/>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5669C41B-ED14-4BB7-AACF-B5281075D3F2}"/>
                </a:ext>
              </a:extLst>
            </p:cNvPr>
            <p:cNvPicPr>
              <a:picLocks noChangeAspect="1"/>
            </p:cNvPicPr>
            <p:nvPr/>
          </p:nvPicPr>
          <p:blipFill rotWithShape="1">
            <a:blip r:embed="rId2">
              <a:extLst>
                <a:ext uri="{28A0092B-C50C-407E-A947-70E740481C1C}">
                  <a14:useLocalDpi xmlns:a14="http://schemas.microsoft.com/office/drawing/2010/main" val="0"/>
                </a:ext>
              </a:extLst>
            </a:blip>
            <a:srcRect r="72427"/>
            <a:stretch/>
          </p:blipFill>
          <p:spPr>
            <a:xfrm>
              <a:off x="11364271" y="6065263"/>
              <a:ext cx="440554" cy="528492"/>
            </a:xfrm>
            <a:prstGeom prst="rect">
              <a:avLst/>
            </a:prstGeom>
          </p:spPr>
        </p:pic>
        <p:pic>
          <p:nvPicPr>
            <p:cNvPr id="11" name="Imagen 10">
              <a:extLst>
                <a:ext uri="{FF2B5EF4-FFF2-40B4-BE49-F238E27FC236}">
                  <a16:creationId xmlns:a16="http://schemas.microsoft.com/office/drawing/2014/main" id="{0A862027-B7E8-4D23-88B0-FE5FCA2A45BB}"/>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0001912" y="6086238"/>
              <a:ext cx="1117864" cy="469503"/>
            </a:xfrm>
            <a:prstGeom prst="rect">
              <a:avLst/>
            </a:prstGeom>
          </p:spPr>
        </p:pic>
      </p:grpSp>
      <p:sp>
        <p:nvSpPr>
          <p:cNvPr id="13" name="Título 1">
            <a:extLst>
              <a:ext uri="{FF2B5EF4-FFF2-40B4-BE49-F238E27FC236}">
                <a16:creationId xmlns:a16="http://schemas.microsoft.com/office/drawing/2014/main" id="{3C3F5640-7086-44C5-949E-8841C28BA0AB}"/>
              </a:ext>
            </a:extLst>
          </p:cNvPr>
          <p:cNvSpPr txBox="1">
            <a:spLocks/>
          </p:cNvSpPr>
          <p:nvPr/>
        </p:nvSpPr>
        <p:spPr>
          <a:xfrm>
            <a:off x="368120" y="2804387"/>
            <a:ext cx="8803312" cy="903150"/>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PE" dirty="0" smtClean="0">
                <a:solidFill>
                  <a:schemeClr val="bg1"/>
                </a:solidFill>
                <a:latin typeface="huamanpoma" panose="02000500000000000000" pitchFamily="2" charset="0"/>
              </a:rPr>
              <a:t>EL QUIJOTE EN BIBLIOTECAS PERUANAS</a:t>
            </a:r>
            <a:endParaRPr lang="es-PE" dirty="0">
              <a:solidFill>
                <a:schemeClr val="bg1"/>
              </a:solidFill>
              <a:latin typeface="huamanpoma" panose="02000500000000000000" pitchFamily="2" charset="0"/>
            </a:endParaRPr>
          </a:p>
        </p:txBody>
      </p:sp>
    </p:spTree>
    <p:extLst>
      <p:ext uri="{BB962C8B-B14F-4D97-AF65-F5344CB8AC3E}">
        <p14:creationId xmlns:p14="http://schemas.microsoft.com/office/powerpoint/2010/main" val="2431985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06D14846-FBB1-4636-83C6-F70520C676DE}"/>
              </a:ext>
            </a:extLst>
          </p:cNvPr>
          <p:cNvSpPr/>
          <p:nvPr/>
        </p:nvSpPr>
        <p:spPr>
          <a:xfrm>
            <a:off x="0" y="0"/>
            <a:ext cx="12192000" cy="6854552"/>
          </a:xfrm>
          <a:prstGeom prst="rect">
            <a:avLst/>
          </a:prstGeom>
          <a:solidFill>
            <a:srgbClr val="EFE8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4" name="Grupo 3">
            <a:extLst>
              <a:ext uri="{FF2B5EF4-FFF2-40B4-BE49-F238E27FC236}">
                <a16:creationId xmlns:a16="http://schemas.microsoft.com/office/drawing/2014/main" id="{0DE0477B-73AC-408C-BED7-DD1074A9DB46}"/>
              </a:ext>
            </a:extLst>
          </p:cNvPr>
          <p:cNvGrpSpPr/>
          <p:nvPr/>
        </p:nvGrpSpPr>
        <p:grpSpPr>
          <a:xfrm>
            <a:off x="10001913" y="6017520"/>
            <a:ext cx="1873444" cy="696515"/>
            <a:chOff x="10001913" y="6017520"/>
            <a:chExt cx="1873444" cy="696515"/>
          </a:xfrm>
        </p:grpSpPr>
        <p:pic>
          <p:nvPicPr>
            <p:cNvPr id="15" name="Imagen 14">
              <a:extLst>
                <a:ext uri="{FF2B5EF4-FFF2-40B4-BE49-F238E27FC236}">
                  <a16:creationId xmlns:a16="http://schemas.microsoft.com/office/drawing/2014/main" id="{C354DFCB-3807-4932-83B7-0F71E0C01A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1913" y="6136895"/>
              <a:ext cx="1117864" cy="469503"/>
            </a:xfrm>
            <a:prstGeom prst="rect">
              <a:avLst/>
            </a:prstGeom>
          </p:spPr>
        </p:pic>
        <p:pic>
          <p:nvPicPr>
            <p:cNvPr id="16" name="Imagen 15">
              <a:extLst>
                <a:ext uri="{FF2B5EF4-FFF2-40B4-BE49-F238E27FC236}">
                  <a16:creationId xmlns:a16="http://schemas.microsoft.com/office/drawing/2014/main" id="{15249E79-43A4-41F1-9EDB-C5647B1EDDE2}"/>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1253931" y="6017520"/>
              <a:ext cx="621426" cy="696515"/>
            </a:xfrm>
            <a:prstGeom prst="rect">
              <a:avLst/>
            </a:prstGeom>
          </p:spPr>
        </p:pic>
        <p:cxnSp>
          <p:nvCxnSpPr>
            <p:cNvPr id="17" name="Conector recto 16">
              <a:extLst>
                <a:ext uri="{FF2B5EF4-FFF2-40B4-BE49-F238E27FC236}">
                  <a16:creationId xmlns:a16="http://schemas.microsoft.com/office/drawing/2014/main" id="{DD58B9D6-1709-43A8-A7B0-6909122E7C70}"/>
                </a:ext>
              </a:extLst>
            </p:cNvPr>
            <p:cNvCxnSpPr>
              <a:cxnSpLocks/>
            </p:cNvCxnSpPr>
            <p:nvPr/>
          </p:nvCxnSpPr>
          <p:spPr>
            <a:xfrm>
              <a:off x="11253931" y="6063044"/>
              <a:ext cx="0" cy="596175"/>
            </a:xfrm>
            <a:prstGeom prst="line">
              <a:avLst/>
            </a:prstGeom>
            <a:ln>
              <a:solidFill>
                <a:srgbClr val="343246"/>
              </a:solidFill>
              <a:prstDash val="dash"/>
            </a:ln>
          </p:spPr>
          <p:style>
            <a:lnRef idx="1">
              <a:schemeClr val="accent1"/>
            </a:lnRef>
            <a:fillRef idx="0">
              <a:schemeClr val="accent1"/>
            </a:fillRef>
            <a:effectRef idx="0">
              <a:schemeClr val="accent1"/>
            </a:effectRef>
            <a:fontRef idx="minor">
              <a:schemeClr val="tx1"/>
            </a:fontRef>
          </p:style>
        </p:cxnSp>
      </p:grpSp>
      <p:grpSp>
        <p:nvGrpSpPr>
          <p:cNvPr id="22" name="Grupo 21">
            <a:extLst>
              <a:ext uri="{FF2B5EF4-FFF2-40B4-BE49-F238E27FC236}">
                <a16:creationId xmlns:a16="http://schemas.microsoft.com/office/drawing/2014/main" id="{60B51CB5-D36F-4981-B449-AF603813A7CB}"/>
              </a:ext>
            </a:extLst>
          </p:cNvPr>
          <p:cNvGrpSpPr/>
          <p:nvPr/>
        </p:nvGrpSpPr>
        <p:grpSpPr>
          <a:xfrm>
            <a:off x="0" y="6328125"/>
            <a:ext cx="9758149" cy="114338"/>
            <a:chOff x="0" y="0"/>
            <a:chExt cx="12192000" cy="1122363"/>
          </a:xfrm>
        </p:grpSpPr>
        <p:pic>
          <p:nvPicPr>
            <p:cNvPr id="39" name="Imagen 38">
              <a:extLst>
                <a:ext uri="{FF2B5EF4-FFF2-40B4-BE49-F238E27FC236}">
                  <a16:creationId xmlns:a16="http://schemas.microsoft.com/office/drawing/2014/main" id="{4F9FED94-1D4E-4E69-A03F-062B739CFBD5}"/>
                </a:ext>
              </a:extLst>
            </p:cNvPr>
            <p:cNvPicPr>
              <a:picLocks noChangeAspect="1"/>
            </p:cNvPicPr>
            <p:nvPr/>
          </p:nvPicPr>
          <p:blipFill rotWithShape="1">
            <a:blip r:embed="rId5"/>
            <a:srcRect l="1" t="9777" r="57516" b="73880"/>
            <a:stretch/>
          </p:blipFill>
          <p:spPr>
            <a:xfrm>
              <a:off x="0" y="2067"/>
              <a:ext cx="5179454" cy="1120296"/>
            </a:xfrm>
            <a:prstGeom prst="rect">
              <a:avLst/>
            </a:prstGeom>
          </p:spPr>
        </p:pic>
        <p:pic>
          <p:nvPicPr>
            <p:cNvPr id="40" name="Imagen 39">
              <a:extLst>
                <a:ext uri="{FF2B5EF4-FFF2-40B4-BE49-F238E27FC236}">
                  <a16:creationId xmlns:a16="http://schemas.microsoft.com/office/drawing/2014/main" id="{DB3D5344-F70B-4E43-88DC-39A95C548A54}"/>
                </a:ext>
              </a:extLst>
            </p:cNvPr>
            <p:cNvPicPr>
              <a:picLocks noChangeAspect="1"/>
            </p:cNvPicPr>
            <p:nvPr/>
          </p:nvPicPr>
          <p:blipFill rotWithShape="1">
            <a:blip r:embed="rId5"/>
            <a:srcRect l="1" t="9777" r="57516" b="73880"/>
            <a:stretch/>
          </p:blipFill>
          <p:spPr>
            <a:xfrm>
              <a:off x="5179454" y="2067"/>
              <a:ext cx="5179454" cy="1120296"/>
            </a:xfrm>
            <a:prstGeom prst="rect">
              <a:avLst/>
            </a:prstGeom>
          </p:spPr>
        </p:pic>
        <p:pic>
          <p:nvPicPr>
            <p:cNvPr id="41" name="Imagen 40">
              <a:extLst>
                <a:ext uri="{FF2B5EF4-FFF2-40B4-BE49-F238E27FC236}">
                  <a16:creationId xmlns:a16="http://schemas.microsoft.com/office/drawing/2014/main" id="{AB98CD7A-781C-461B-832F-870211CD40EF}"/>
                </a:ext>
              </a:extLst>
            </p:cNvPr>
            <p:cNvPicPr>
              <a:picLocks noChangeAspect="1"/>
            </p:cNvPicPr>
            <p:nvPr/>
          </p:nvPicPr>
          <p:blipFill rotWithShape="1">
            <a:blip r:embed="rId5"/>
            <a:srcRect l="1" t="9777" r="84964" b="73880"/>
            <a:stretch/>
          </p:blipFill>
          <p:spPr>
            <a:xfrm>
              <a:off x="10358908" y="0"/>
              <a:ext cx="1833092" cy="1120296"/>
            </a:xfrm>
            <a:prstGeom prst="rect">
              <a:avLst/>
            </a:prstGeom>
          </p:spPr>
        </p:pic>
      </p:grpSp>
      <p:sp>
        <p:nvSpPr>
          <p:cNvPr id="14" name="Subtítulo 2">
            <a:extLst>
              <a:ext uri="{FF2B5EF4-FFF2-40B4-BE49-F238E27FC236}">
                <a16:creationId xmlns:a16="http://schemas.microsoft.com/office/drawing/2014/main" id="{2EFB2F24-274C-49A9-A8E9-1E6F616ED1E4}"/>
              </a:ext>
            </a:extLst>
          </p:cNvPr>
          <p:cNvSpPr>
            <a:spLocks noGrp="1"/>
          </p:cNvSpPr>
          <p:nvPr>
            <p:ph type="subTitle" idx="1"/>
          </p:nvPr>
        </p:nvSpPr>
        <p:spPr>
          <a:xfrm>
            <a:off x="952971" y="323184"/>
            <a:ext cx="4430270" cy="1231296"/>
          </a:xfrm>
        </p:spPr>
        <p:txBody>
          <a:bodyPr>
            <a:noAutofit/>
          </a:bodyPr>
          <a:lstStyle/>
          <a:p>
            <a:pPr algn="just">
              <a:spcBef>
                <a:spcPts val="0"/>
              </a:spcBef>
            </a:pPr>
            <a:r>
              <a:rPr lang="es-PE" sz="1400" dirty="0">
                <a:solidFill>
                  <a:srgbClr val="343246"/>
                </a:solidFill>
                <a:latin typeface="Gill Sans MT" panose="020B0502020104020203" pitchFamily="34" charset="0"/>
              </a:rPr>
              <a:t>La Biblioteca Nacional del Perú </a:t>
            </a:r>
            <a:r>
              <a:rPr lang="es-PE" sz="1400" dirty="0" smtClean="0">
                <a:solidFill>
                  <a:srgbClr val="343246"/>
                </a:solidFill>
                <a:latin typeface="Gill Sans MT" panose="020B0502020104020203" pitchFamily="34" charset="0"/>
              </a:rPr>
              <a:t>resguarda joyas </a:t>
            </a:r>
            <a:r>
              <a:rPr lang="es-PE" sz="1400" dirty="0">
                <a:solidFill>
                  <a:srgbClr val="343246"/>
                </a:solidFill>
                <a:latin typeface="Gill Sans MT" panose="020B0502020104020203" pitchFamily="34" charset="0"/>
              </a:rPr>
              <a:t>bibliográficas e iconográficas, entre ellas una edición impresa </a:t>
            </a:r>
            <a:r>
              <a:rPr lang="es-PE" sz="1400" dirty="0" smtClean="0">
                <a:solidFill>
                  <a:srgbClr val="343246"/>
                </a:solidFill>
                <a:latin typeface="Gill Sans MT" panose="020B0502020104020203" pitchFamily="34" charset="0"/>
              </a:rPr>
              <a:t>del Quijote en </a:t>
            </a:r>
            <a:r>
              <a:rPr lang="es-PE" sz="1400" dirty="0">
                <a:solidFill>
                  <a:srgbClr val="343246"/>
                </a:solidFill>
                <a:latin typeface="Gill Sans MT" panose="020B0502020104020203" pitchFamily="34" charset="0"/>
              </a:rPr>
              <a:t>Madrid en 1608.</a:t>
            </a:r>
          </a:p>
          <a:p>
            <a:pPr algn="just">
              <a:spcBef>
                <a:spcPts val="0"/>
              </a:spcBef>
            </a:pPr>
            <a:r>
              <a:rPr lang="es-PE" sz="1400" dirty="0" smtClean="0">
                <a:solidFill>
                  <a:srgbClr val="343246"/>
                </a:solidFill>
                <a:latin typeface="Gill Sans MT" panose="020B0502020104020203" pitchFamily="34" charset="0"/>
              </a:rPr>
              <a:t>Este </a:t>
            </a:r>
            <a:r>
              <a:rPr lang="es-PE" sz="1400" dirty="0">
                <a:solidFill>
                  <a:srgbClr val="343246"/>
                </a:solidFill>
                <a:latin typeface="Gill Sans MT" panose="020B0502020104020203" pitchFamily="34" charset="0"/>
              </a:rPr>
              <a:t>rarísimo ejemplar es el más antiguo que existe en el Perú de la obra maestra de Miguel de Cervantes y pertenece a una edición realizada por Juan de la Cuesta.</a:t>
            </a:r>
          </a:p>
        </p:txBody>
      </p:sp>
      <p:sp>
        <p:nvSpPr>
          <p:cNvPr id="18" name="Subtítulo 2">
            <a:extLst>
              <a:ext uri="{FF2B5EF4-FFF2-40B4-BE49-F238E27FC236}">
                <a16:creationId xmlns:a16="http://schemas.microsoft.com/office/drawing/2014/main" id="{2EFB2F24-274C-49A9-A8E9-1E6F616ED1E4}"/>
              </a:ext>
            </a:extLst>
          </p:cNvPr>
          <p:cNvSpPr txBox="1">
            <a:spLocks/>
          </p:cNvSpPr>
          <p:nvPr/>
        </p:nvSpPr>
        <p:spPr>
          <a:xfrm>
            <a:off x="6823660" y="5039138"/>
            <a:ext cx="4430270" cy="104294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Bef>
                <a:spcPts val="0"/>
              </a:spcBef>
            </a:pPr>
            <a:r>
              <a:rPr lang="es-PE" sz="1400" dirty="0">
                <a:solidFill>
                  <a:srgbClr val="343246"/>
                </a:solidFill>
                <a:latin typeface="Gill Sans MT" panose="020B0502020104020203" pitchFamily="34" charset="0"/>
              </a:rPr>
              <a:t>Las Colecciones Especiales del Sistema de Bibliotecas de la Pontificia Universidad Católica del Perú (PUCP) salvaguardan la primera edición de la segunda parte de esta obra clásica. Se estima que existen tan solo cuarenta ejemplares de esta edición en el mundo.</a:t>
            </a:r>
          </a:p>
        </p:txBody>
      </p:sp>
      <p:sp>
        <p:nvSpPr>
          <p:cNvPr id="21" name="CuadroTexto 20"/>
          <p:cNvSpPr txBox="1"/>
          <p:nvPr/>
        </p:nvSpPr>
        <p:spPr>
          <a:xfrm>
            <a:off x="124699" y="5884982"/>
            <a:ext cx="2472197" cy="246221"/>
          </a:xfrm>
          <a:prstGeom prst="rect">
            <a:avLst/>
          </a:prstGeom>
          <a:noFill/>
        </p:spPr>
        <p:txBody>
          <a:bodyPr wrap="square" rtlCol="0">
            <a:spAutoFit/>
          </a:bodyPr>
          <a:lstStyle/>
          <a:p>
            <a:r>
              <a:rPr lang="es-PE" sz="1000" dirty="0" smtClean="0"/>
              <a:t>Créditos: Wikipedia.</a:t>
            </a:r>
            <a:endParaRPr lang="es-PE" sz="1000" dirty="0"/>
          </a:p>
        </p:txBody>
      </p:sp>
      <p:pic>
        <p:nvPicPr>
          <p:cNvPr id="23" name="Imagen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59040" y="626813"/>
            <a:ext cx="3331060" cy="4134726"/>
          </a:xfrm>
          <a:prstGeom prst="rect">
            <a:avLst/>
          </a:prstGeom>
          <a:ln w="28575">
            <a:solidFill>
              <a:srgbClr val="BE810A"/>
            </a:solidFill>
          </a:ln>
        </p:spPr>
      </p:pic>
      <p:sp>
        <p:nvSpPr>
          <p:cNvPr id="19" name="CuadroTexto 18"/>
          <p:cNvSpPr txBox="1"/>
          <p:nvPr/>
        </p:nvSpPr>
        <p:spPr>
          <a:xfrm>
            <a:off x="9719803" y="274865"/>
            <a:ext cx="2472197" cy="246221"/>
          </a:xfrm>
          <a:prstGeom prst="rect">
            <a:avLst/>
          </a:prstGeom>
          <a:noFill/>
        </p:spPr>
        <p:txBody>
          <a:bodyPr wrap="square" rtlCol="0">
            <a:spAutoFit/>
          </a:bodyPr>
          <a:lstStyle/>
          <a:p>
            <a:r>
              <a:rPr lang="es-PE" sz="1000" dirty="0" smtClean="0"/>
              <a:t>Créditos: </a:t>
            </a:r>
            <a:r>
              <a:rPr lang="es-PE" sz="1000" dirty="0"/>
              <a:t>Los Tesoros Culturales de la </a:t>
            </a:r>
            <a:r>
              <a:rPr lang="es-PE" sz="1000" dirty="0" smtClean="0"/>
              <a:t>PUCP.</a:t>
            </a:r>
            <a:endParaRPr lang="es-PE" sz="1000" dirty="0"/>
          </a:p>
        </p:txBody>
      </p:sp>
      <p:pic>
        <p:nvPicPr>
          <p:cNvPr id="1028" name="Picture 4" descr="https://upload.wikimedia.org/wikipedia/commons/thumb/8/8a/El_ingenioso_hidalgo_Don_Quijote_de_la_Mancha.djvu/page5-1024px-El_ingenioso_hidalgo_Don_Quijote_de_la_Mancha.djvu.jpg"/>
          <p:cNvPicPr>
            <a:picLocks noChangeAspect="1" noChangeArrowheads="1"/>
          </p:cNvPicPr>
          <p:nvPr/>
        </p:nvPicPr>
        <p:blipFill rotWithShape="1">
          <a:blip r:embed="rId7">
            <a:extLst>
              <a:ext uri="{28A0092B-C50C-407E-A947-70E740481C1C}">
                <a14:useLocalDpi xmlns:a14="http://schemas.microsoft.com/office/drawing/2010/main" val="0"/>
              </a:ext>
            </a:extLst>
          </a:blip>
          <a:srcRect t="6666" r="2848" b="8497"/>
          <a:stretch/>
        </p:blipFill>
        <p:spPr bwMode="auto">
          <a:xfrm>
            <a:off x="1659869" y="1758272"/>
            <a:ext cx="3016473" cy="4064405"/>
          </a:xfrm>
          <a:prstGeom prst="rect">
            <a:avLst/>
          </a:prstGeom>
          <a:noFill/>
          <a:ln w="28575">
            <a:solidFill>
              <a:srgbClr val="BE810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780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1229</TotalTime>
  <Words>1034</Words>
  <Application>Microsoft Office PowerPoint</Application>
  <PresentationFormat>Panorámica</PresentationFormat>
  <Paragraphs>58</Paragraphs>
  <Slides>11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11</vt:i4>
      </vt:variant>
    </vt:vector>
  </HeadingPairs>
  <TitlesOfParts>
    <vt:vector size="17" baseType="lpstr">
      <vt:lpstr>Arial</vt:lpstr>
      <vt:lpstr>Calibri</vt:lpstr>
      <vt:lpstr>Calibri Light</vt:lpstr>
      <vt:lpstr>Gill Sans MT</vt:lpstr>
      <vt:lpstr>huamanpoma</vt:lpstr>
      <vt:lpstr>Tema de Office</vt:lpstr>
      <vt:lpstr>EL INGENIOSO HIDALGO DON QUIJOTE DE LA MANCHA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Omar Taupier</dc:creator>
  <cp:lastModifiedBy>DAPHNE LUZMILA CORNEJO RETAMOZO</cp:lastModifiedBy>
  <cp:revision>76</cp:revision>
  <dcterms:created xsi:type="dcterms:W3CDTF">2019-03-28T19:39:40Z</dcterms:created>
  <dcterms:modified xsi:type="dcterms:W3CDTF">2019-10-10T16:10:41Z</dcterms:modified>
</cp:coreProperties>
</file>